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8B0C49B8-22EF-47EE-8492-52B667023E06}">
          <p14:sldIdLst>
            <p14:sldId id="256"/>
            <p14:sldId id="258"/>
            <p14:sldId id="259"/>
            <p14:sldId id="260"/>
            <p14:sldId id="261"/>
            <p14:sldId id="262"/>
            <p14:sldId id="263"/>
            <p14:sldId id="264"/>
            <p14:sldId id="266"/>
            <p14:sldId id="265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9" autoAdjust="0"/>
    <p:restoredTop sz="94660"/>
  </p:normalViewPr>
  <p:slideViewPr>
    <p:cSldViewPr snapToGrid="0">
      <p:cViewPr varScale="1">
        <p:scale>
          <a:sx n="69" d="100"/>
          <a:sy n="69" d="100"/>
        </p:scale>
        <p:origin x="60" y="1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CB34E-E091-41D3-A14A-D3851828679D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F519B-8428-47D5-BDA6-1C76E4ECC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50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2192E-A04A-4332-B237-5E0A12E48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2E159F-718E-4F6F-ACE3-93C147561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F6358-00D1-4FF1-89B9-0D3DCC483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3C5D-629B-41F4-A12C-4F3053A36CCC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0FB97-0F57-4505-8977-F50FE03FF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9BAF7-3ED4-4CB0-8935-955962056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A5A66-06AC-445C-962A-2485AF32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A173C-FAA4-4D70-8AB1-7A4C92720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6784A5-D48F-461A-9DDD-A69E3820FB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7B458-4FAC-4737-8E3C-61B072763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3C5D-629B-41F4-A12C-4F3053A36CCC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63A7E-9B8F-453A-A6E7-21C4F4BF2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DB7F1-7167-43C1-8F52-5CA6031EF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A5A66-06AC-445C-962A-2485AF32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04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DBFB60-6EAF-4928-A08B-EC93FA9BFD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7840C7-69ED-4ACB-BD6D-50A8DF860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0A41D-B703-4D92-84FE-5CDE816F3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3C5D-629B-41F4-A12C-4F3053A36CCC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DBBF4-037E-46F8-836A-761886A33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1F7FA-78DF-4F44-AD4C-25494C3DF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A5A66-06AC-445C-962A-2485AF32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06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88BBF-35CC-49A1-852B-1EC85C887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3A7DD-D57E-40D2-8A7A-0653A37D7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98EA6-286B-4ED5-9C51-55BF13B1F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3C5D-629B-41F4-A12C-4F3053A36CCC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55E7C-FFE6-493D-AB6F-E2CEFE14C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ECDC0-7C7C-4C3F-A0F2-48C036C4E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A5A66-06AC-445C-962A-2485AF32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310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6CAB7-B34D-44E2-A7CE-0EB16CEFE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987619-C8FB-4CF6-972B-3715DB3A8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A5615-097C-4BF2-8EBA-27CE8C1F8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3C5D-629B-41F4-A12C-4F3053A36CCC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2C8BF-6176-4E23-ABDF-0562306D6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CEA16-C8C8-4DF4-B6F4-9311723CC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A5A66-06AC-445C-962A-2485AF32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98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D5368-76C6-4EFD-B978-F3703591B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643FB-BF8E-4339-8EB7-7D9816A80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BD112E-850F-4A17-9405-4F1032B2D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352E4-700A-455F-A756-1F3D3B5D9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3C5D-629B-41F4-A12C-4F3053A36CCC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60898-E3BD-414F-8C87-69895A158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8D642-7D9B-47C9-B413-002D60301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A5A66-06AC-445C-962A-2485AF32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55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77BD8-4626-43DB-AAF2-596DE70EA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EBF21-9C58-4905-8217-1E6606824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0CCCBB-3079-492D-9E44-E179B4675E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681A5B-A3AA-42CD-8EE6-12D5DEABC2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575F3F-042D-451A-8E87-994C4B085F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7807F5-543F-4832-8971-82D16D9FD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3C5D-629B-41F4-A12C-4F3053A36CCC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88793F-265C-4AA4-A3B0-69E965568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1FE239-98FE-4872-9F25-D02F88E40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A5A66-06AC-445C-962A-2485AF32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31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0499F-09F1-402F-9DBB-B646087DB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75FDE6-1EEB-4F8E-A53A-1AFCF4131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3C5D-629B-41F4-A12C-4F3053A36CCC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D84F28-3252-4AF8-9C35-9A14F6C71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15BFF1-F3BA-468C-A02E-727932BF9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A5A66-06AC-445C-962A-2485AF32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57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E75444-E35C-4FEA-86A3-ED953275C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3C5D-629B-41F4-A12C-4F3053A36CCC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BC9886-063C-4AA9-84EF-13C93D733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150AF2-54CD-4209-8980-271F64EA9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A5A66-06AC-445C-962A-2485AF32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7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F9544-83BA-40FD-9E5F-97968D601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67E9A-6CC5-42C5-BEE8-FDF9D2BF2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2EA59B-9BBE-4C32-8D73-185859D32D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868E46-6229-4D63-A9C9-E2467AB56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3C5D-629B-41F4-A12C-4F3053A36CCC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C8E636-127C-4CC9-B476-D6E7F9E34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D91111-3001-4CE4-B106-F276B38C1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A5A66-06AC-445C-962A-2485AF32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3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74C33-4927-454E-9C49-B2027C7C2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C61F93-C937-472E-B64A-D7E574358C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F41E0D-CF2B-45ED-BCB6-10863E09AA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1D51DD-790F-4168-9A64-53F62340A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3C5D-629B-41F4-A12C-4F3053A36CCC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5881B1-0C83-45E9-9F6C-E91DD76D6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045C2-0C7A-49CA-BA7D-EB5BEE5C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A5A66-06AC-445C-962A-2485AF32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13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8025AC-CB2D-4463-9298-260CC6ADC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7E805-E4F0-4F58-B0EA-D8F40429E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B5B8E-E6A5-4213-BB4C-6384E06CF9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53C5D-629B-41F4-A12C-4F3053A36CCC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E6B6E-CABB-4292-8D7D-9DDADDB04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DA288-F89A-4F74-83A9-D7469B68F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A5A66-06AC-445C-962A-2485AF32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11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smonoticias.org/no-puedes-comprar-el-derecho-de-nombrar-un-exoplaneta-o-cualquier-otro-objeto-astronomico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hyperlink" Target="http://momentscount.com/archives/725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Actinobacteria" TargetMode="External"/><Relationship Id="rId7" Type="http://schemas.openxmlformats.org/officeDocument/2006/relationships/hyperlink" Target="https://www.flickr.com/photos/coolinsights/5127279893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hyperlink" Target="https://commons.wikimedia.org/wiki/File:DNA_com_GGN.jpg" TargetMode="Externa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65C33A-BFC4-43C4-BCC9-4DB04B5FCA01}"/>
              </a:ext>
            </a:extLst>
          </p:cNvPr>
          <p:cNvSpPr/>
          <p:nvPr/>
        </p:nvSpPr>
        <p:spPr>
          <a:xfrm>
            <a:off x="0" y="10643"/>
            <a:ext cx="12191980" cy="1956391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view of a mountain&#10;&#10;Description generated with very high confidence">
            <a:extLst>
              <a:ext uri="{FF2B5EF4-FFF2-40B4-BE49-F238E27FC236}">
                <a16:creationId xmlns:a16="http://schemas.microsoft.com/office/drawing/2014/main" id="{8E5B0744-6583-43B4-8BDD-A3F073AE1C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3106" b="6894"/>
          <a:stretch/>
        </p:blipFill>
        <p:spPr>
          <a:xfrm>
            <a:off x="20" y="10643"/>
            <a:ext cx="12191980" cy="6857990"/>
          </a:xfrm>
          <a:prstGeom prst="rect">
            <a:avLst/>
          </a:prstGeom>
        </p:spPr>
      </p:pic>
      <p:sp>
        <p:nvSpPr>
          <p:cNvPr id="119" name="Rectangle 118">
            <a:extLst>
              <a:ext uri="{FF2B5EF4-FFF2-40B4-BE49-F238E27FC236}">
                <a16:creationId xmlns:a16="http://schemas.microsoft.com/office/drawing/2014/main" id="{118587E7-2510-4D72-A197-A86CA9BB4102}"/>
              </a:ext>
            </a:extLst>
          </p:cNvPr>
          <p:cNvSpPr/>
          <p:nvPr/>
        </p:nvSpPr>
        <p:spPr>
          <a:xfrm>
            <a:off x="20" y="5114018"/>
            <a:ext cx="12191980" cy="1754372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8" name="Straight Connector 35">
            <a:extLst>
              <a:ext uri="{FF2B5EF4-FFF2-40B4-BE49-F238E27FC236}">
                <a16:creationId xmlns:a16="http://schemas.microsoft.com/office/drawing/2014/main" id="{E126E481-B945-4179-BD79-05E96E9B29E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0">
            <a:extLst>
              <a:ext uri="{FF2B5EF4-FFF2-40B4-BE49-F238E27FC236}">
                <a16:creationId xmlns:a16="http://schemas.microsoft.com/office/drawing/2014/main" id="{25838930-DC8B-4921-B867-55B68C237A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252241"/>
            <a:ext cx="8274580" cy="1264588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pt-BR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Lucida Sans" panose="020B0602030504020204" pitchFamily="34" charset="0"/>
              </a:rPr>
              <a:t>Atacama Desert as a Model for Hyper-arid Exoplanets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Lucida Sans" panose="020B0602030504020204" pitchFamily="34" charset="0"/>
            </a:endParaRP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2AB78633-02EC-4031-BC33-AC61AB04A7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9107" y="5252241"/>
            <a:ext cx="2974207" cy="1264587"/>
          </a:xfrm>
        </p:spPr>
        <p:txBody>
          <a:bodyPr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l"/>
            <a:r>
              <a:rPr lang="pt-B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Lucida Sans" panose="020B0602030504020204" pitchFamily="34" charset="0"/>
              </a:rPr>
              <a:t>Alexa Drew</a:t>
            </a:r>
            <a:br>
              <a:rPr lang="pt-B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Lucida Sans" panose="020B0602030504020204" pitchFamily="34" charset="0"/>
              </a:rPr>
            </a:br>
            <a:r>
              <a:rPr lang="pt-B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Lucida Sans" panose="020B0602030504020204" pitchFamily="34" charset="0"/>
              </a:rPr>
              <a:t>Dr. Damien Finn</a:t>
            </a:r>
            <a:br>
              <a:rPr lang="pt-B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Lucida Sans" panose="020B0602030504020204" pitchFamily="34" charset="0"/>
              </a:rPr>
            </a:br>
            <a:r>
              <a:rPr lang="pt-B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Lucida Sans" panose="020B0602030504020204" pitchFamily="34" charset="0"/>
              </a:rPr>
              <a:t>Cadillo Lab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latin typeface="Lucida Sans" panose="020B0602030504020204" pitchFamily="34" charset="0"/>
            </a:endParaRP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A7CCED6D-1B5F-4C73-A923-D7880991E2EF}"/>
              </a:ext>
            </a:extLst>
          </p:cNvPr>
          <p:cNvCxnSpPr>
            <a:cxnSpLocks/>
          </p:cNvCxnSpPr>
          <p:nvPr/>
        </p:nvCxnSpPr>
        <p:spPr>
          <a:xfrm>
            <a:off x="8386843" y="5264106"/>
            <a:ext cx="0" cy="125272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F6051F8-D43D-4983-8442-78DF5DDD006E}"/>
              </a:ext>
            </a:extLst>
          </p:cNvPr>
          <p:cNvSpPr txBox="1"/>
          <p:nvPr/>
        </p:nvSpPr>
        <p:spPr>
          <a:xfrm>
            <a:off x="11909530" y="85061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Sans" panose="020B0602030504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90609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555B1-469D-4B9E-B64A-B81CA313B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 picture containing transport&#10;&#10;Description generated with high confidence">
            <a:extLst>
              <a:ext uri="{FF2B5EF4-FFF2-40B4-BE49-F238E27FC236}">
                <a16:creationId xmlns:a16="http://schemas.microsoft.com/office/drawing/2014/main" id="{15D51AE3-1CB9-48F6-8A1A-85CE31FAF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0D221C-E3BF-4559-ADBB-060D3D981CB2}"/>
              </a:ext>
            </a:extLst>
          </p:cNvPr>
          <p:cNvSpPr txBox="1"/>
          <p:nvPr/>
        </p:nvSpPr>
        <p:spPr>
          <a:xfrm>
            <a:off x="11811768" y="0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4169362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4B560-0359-45B7-9700-C558E103A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80" y="0"/>
            <a:ext cx="12013019" cy="839972"/>
          </a:xfrm>
        </p:spPr>
        <p:txBody>
          <a:bodyPr/>
          <a:lstStyle/>
          <a:p>
            <a:r>
              <a:rPr lang="en-U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Lucida Sans" panose="020B0602030504020204" pitchFamily="34" charset="0"/>
              </a:rPr>
              <a:t>Image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93590-694E-4DF7-B0D1-2E84848CB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46298"/>
            <a:ext cx="11516834" cy="527375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000" dirty="0">
                <a:latin typeface="Lucida Sans" panose="020B0602030504020204" pitchFamily="34" charset="0"/>
              </a:rPr>
              <a:t>  1 – https://www.newscientist.com/article/2139771-the-exoplanet-zoo-a-whistle-stop-tour/</a:t>
            </a:r>
          </a:p>
          <a:p>
            <a:pPr marL="0" indent="0">
              <a:buNone/>
            </a:pPr>
            <a:r>
              <a:rPr lang="en-US" sz="2000" dirty="0">
                <a:latin typeface="Lucida Sans" panose="020B0602030504020204" pitchFamily="34" charset="0"/>
              </a:rPr>
              <a:t>  2 – http://insanvekainat.net/2017/10/16/life-the-grand-mystery/ </a:t>
            </a:r>
          </a:p>
          <a:p>
            <a:pPr marL="0" indent="0">
              <a:buNone/>
            </a:pPr>
            <a:r>
              <a:rPr lang="en-US" sz="2000" dirty="0">
                <a:latin typeface="Lucida Sans" panose="020B0602030504020204" pitchFamily="34" charset="0"/>
              </a:rPr>
              <a:t>  3 – https://www.spaceanswers.com/solar-system/why-is-mars-red/</a:t>
            </a:r>
          </a:p>
          <a:p>
            <a:pPr marL="0" indent="0">
              <a:buNone/>
            </a:pPr>
            <a:r>
              <a:rPr lang="en-US" sz="2000" dirty="0">
                <a:latin typeface="Lucida Sans" panose="020B0602030504020204" pitchFamily="34" charset="0"/>
              </a:rPr>
              <a:t>  4 – http://whataearth.com/product/trilobite</a:t>
            </a:r>
          </a:p>
          <a:p>
            <a:pPr marL="0" indent="0">
              <a:buNone/>
            </a:pPr>
            <a:r>
              <a:rPr lang="en-US" sz="2000" dirty="0">
                <a:latin typeface="Lucida Sans" panose="020B0602030504020204" pitchFamily="34" charset="0"/>
              </a:rPr>
              <a:t>  5 – http://www.damianpeach.com/marscolour.htm</a:t>
            </a:r>
          </a:p>
          <a:p>
            <a:pPr marL="0" indent="0">
              <a:buNone/>
            </a:pPr>
            <a:r>
              <a:rPr lang="en-US" sz="2000" dirty="0">
                <a:latin typeface="Lucida Sans" panose="020B0602030504020204" pitchFamily="34" charset="0"/>
              </a:rPr>
              <a:t>  6 – https://www.smithsonianmag.com/smart-news/mars-surface-may-be-toxic-bacteria-180963966/</a:t>
            </a:r>
          </a:p>
          <a:p>
            <a:pPr marL="0" indent="0">
              <a:buNone/>
            </a:pPr>
            <a:r>
              <a:rPr lang="en-US" sz="2000" dirty="0">
                <a:latin typeface="Lucida Sans" panose="020B0602030504020204" pitchFamily="34" charset="0"/>
              </a:rPr>
              <a:t>  7 – https://en.wikipedia.org/wiki/Atacama_Desert</a:t>
            </a:r>
          </a:p>
          <a:p>
            <a:pPr marL="0" indent="0">
              <a:buNone/>
            </a:pPr>
            <a:r>
              <a:rPr lang="en-US" sz="2000" dirty="0">
                <a:latin typeface="Lucida Sans" panose="020B0602030504020204" pitchFamily="34" charset="0"/>
              </a:rPr>
              <a:t>  8 – https://spacescience.arc.nasa.gov/story/sampling-for-biomarkers-in-the-atacama-desert/</a:t>
            </a:r>
          </a:p>
          <a:p>
            <a:pPr marL="0" indent="0">
              <a:buNone/>
            </a:pPr>
            <a:r>
              <a:rPr lang="en-US" sz="2000" dirty="0">
                <a:latin typeface="Lucida Sans" panose="020B0602030504020204" pitchFamily="34" charset="0"/>
              </a:rPr>
              <a:t>  9 – https://www.youtube.com/watch?v=rEMfRXr3wpc</a:t>
            </a:r>
          </a:p>
          <a:p>
            <a:pPr marL="0" indent="0">
              <a:buNone/>
            </a:pPr>
            <a:r>
              <a:rPr lang="en-US" sz="2000" dirty="0">
                <a:latin typeface="Lucida Sans" panose="020B0602030504020204" pitchFamily="34" charset="0"/>
              </a:rPr>
              <a:t>10 – https://www.researchgate.net/profile/Vandana_Rathod2</a:t>
            </a:r>
          </a:p>
          <a:p>
            <a:pPr marL="0" indent="0">
              <a:buNone/>
            </a:pPr>
            <a:r>
              <a:rPr lang="en-US" sz="2000" dirty="0">
                <a:latin typeface="Lucida Sans" panose="020B0602030504020204" pitchFamily="34" charset="0"/>
              </a:rPr>
              <a:t>11 – http://facdent.hku.hk/index.php/discovery/research-facilities/oral-biosciences/12 –</a:t>
            </a:r>
          </a:p>
          <a:p>
            <a:pPr marL="0" indent="0">
              <a:buNone/>
            </a:pPr>
            <a:r>
              <a:rPr lang="en-US" sz="2000" dirty="0">
                <a:latin typeface="Lucida Sans" panose="020B0602030504020204" pitchFamily="34" charset="0"/>
              </a:rPr>
              <a:t>12 – https://en.wikipedia.org/wiki/Gel_electrophoresis</a:t>
            </a:r>
          </a:p>
          <a:p>
            <a:pPr marL="0" indent="0">
              <a:buNone/>
            </a:pPr>
            <a:r>
              <a:rPr lang="en-US" sz="2000" dirty="0">
                <a:latin typeface="Lucida Sans" panose="020B0602030504020204" pitchFamily="34" charset="0"/>
              </a:rPr>
              <a:t>13 – https://www.thermofisher.com/us/en/home/brands/ion-torrent.html</a:t>
            </a:r>
          </a:p>
          <a:p>
            <a:pPr marL="0" indent="0">
              <a:buNone/>
            </a:pPr>
            <a:r>
              <a:rPr lang="en-US" sz="2000" dirty="0">
                <a:latin typeface="Lucida Sans" panose="020B0602030504020204" pitchFamily="34" charset="0"/>
              </a:rPr>
              <a:t>14 – https://calvium.com/digital-dna-regeneration-project/</a:t>
            </a:r>
          </a:p>
          <a:p>
            <a:pPr marL="0" indent="0">
              <a:buNone/>
            </a:pPr>
            <a:r>
              <a:rPr lang="en-US" sz="2000" dirty="0">
                <a:latin typeface="Lucida Sans" panose="020B0602030504020204" pitchFamily="34" charset="0"/>
              </a:rPr>
              <a:t>15 – https://en.wikipedia.org/wiki/Actinobacteria</a:t>
            </a:r>
          </a:p>
          <a:p>
            <a:pPr marL="0" indent="0">
              <a:buNone/>
            </a:pPr>
            <a:r>
              <a:rPr lang="en-US" sz="2000" dirty="0">
                <a:latin typeface="Lucida Sans" panose="020B0602030504020204" pitchFamily="34" charset="0"/>
              </a:rPr>
              <a:t>16 – https://www.vergemagazine.com/tags/ecuador.html</a:t>
            </a:r>
          </a:p>
          <a:p>
            <a:pPr marL="0" indent="0">
              <a:buNone/>
            </a:pPr>
            <a:r>
              <a:rPr lang="en-US" sz="2000" dirty="0">
                <a:latin typeface="Lucida Sans" panose="020B0602030504020204" pitchFamily="34" charset="0"/>
              </a:rPr>
              <a:t>17 – https://www.wired.com/2012/10/red-bull-stratos-launch-sunday/</a:t>
            </a:r>
          </a:p>
          <a:p>
            <a:pPr marL="0" indent="0">
              <a:buNone/>
            </a:pPr>
            <a:r>
              <a:rPr lang="en-US" sz="2000" dirty="0">
                <a:latin typeface="Lucida Sans" panose="020B0602030504020204" pitchFamily="34" charset="0"/>
              </a:rPr>
              <a:t>18 – https://i.ytimg.com/vi/_Z0ZhzDRznw/maxresdefault.jpg</a:t>
            </a:r>
          </a:p>
        </p:txBody>
      </p:sp>
    </p:spTree>
    <p:extLst>
      <p:ext uri="{BB962C8B-B14F-4D97-AF65-F5344CB8AC3E}">
        <p14:creationId xmlns:p14="http://schemas.microsoft.com/office/powerpoint/2010/main" val="941820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C3F17B8-D2DC-4ACF-9A24-086600B08E99}"/>
              </a:ext>
            </a:extLst>
          </p:cNvPr>
          <p:cNvSpPr txBox="1"/>
          <p:nvPr/>
        </p:nvSpPr>
        <p:spPr>
          <a:xfrm>
            <a:off x="8016947" y="1796898"/>
            <a:ext cx="4175052" cy="416966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latin typeface="Lucida Sans" panose="020B0602030504020204" pitchFamily="34" charset="0"/>
            </a:endParaRPr>
          </a:p>
          <a:p>
            <a:pPr algn="ctr">
              <a:lnSpc>
                <a:spcPct val="300000"/>
              </a:lnSpc>
              <a:spcBef>
                <a:spcPts val="8000"/>
              </a:spcBef>
            </a:pPr>
            <a:endParaRPr lang="en-US" sz="2800" dirty="0">
              <a:latin typeface="Lucida Sans" panose="020B0602030504020204" pitchFamily="34" charset="0"/>
            </a:endParaRPr>
          </a:p>
          <a:p>
            <a:pPr algn="ctr">
              <a:spcBef>
                <a:spcPts val="600"/>
              </a:spcBef>
            </a:pPr>
            <a:endParaRPr lang="en-US" sz="2800" dirty="0">
              <a:latin typeface="Lucida Sans" panose="020B0602030504020204" pitchFamily="34" charset="0"/>
            </a:endParaRPr>
          </a:p>
          <a:p>
            <a:pPr algn="ctr"/>
            <a:r>
              <a:rPr lang="en-US" sz="2800" dirty="0">
                <a:latin typeface="Lucida Sans" panose="020B0602030504020204" pitchFamily="34" charset="0"/>
              </a:rPr>
              <a:t>3.) Develop working biosignatures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041EE2-4A37-4817-8FDE-B887CFD6E673}"/>
              </a:ext>
            </a:extLst>
          </p:cNvPr>
          <p:cNvSpPr txBox="1"/>
          <p:nvPr/>
        </p:nvSpPr>
        <p:spPr>
          <a:xfrm>
            <a:off x="4008473" y="1796898"/>
            <a:ext cx="4008474" cy="416966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 anchor="b">
            <a:spAutoFit/>
          </a:bodyPr>
          <a:lstStyle/>
          <a:p>
            <a:pPr algn="ctr"/>
            <a:endParaRPr lang="en-US" sz="2800" dirty="0">
              <a:latin typeface="Lucida Sans" panose="020B0602030504020204" pitchFamily="34" charset="0"/>
            </a:endParaRPr>
          </a:p>
          <a:p>
            <a:pPr algn="ctr"/>
            <a:endParaRPr lang="en-US" sz="2800" dirty="0">
              <a:latin typeface="Lucida Sans" panose="020B0602030504020204" pitchFamily="34" charset="0"/>
            </a:endParaRPr>
          </a:p>
          <a:p>
            <a:pPr algn="ctr"/>
            <a:endParaRPr lang="en-US" sz="2800" dirty="0">
              <a:latin typeface="Lucida Sans" panose="020B0602030504020204" pitchFamily="34" charset="0"/>
            </a:endParaRPr>
          </a:p>
          <a:p>
            <a:pPr algn="ctr"/>
            <a:endParaRPr lang="en-US" sz="2800" dirty="0">
              <a:latin typeface="Lucida Sans" panose="020B0602030504020204" pitchFamily="34" charset="0"/>
            </a:endParaRPr>
          </a:p>
          <a:p>
            <a:pPr algn="ctr">
              <a:lnSpc>
                <a:spcPct val="300000"/>
              </a:lnSpc>
              <a:spcBef>
                <a:spcPts val="4000"/>
              </a:spcBef>
            </a:pPr>
            <a:endParaRPr lang="en-US" sz="2800" dirty="0">
              <a:latin typeface="Lucida Sans" panose="020B0602030504020204" pitchFamily="34" charset="0"/>
            </a:endParaRPr>
          </a:p>
          <a:p>
            <a:pPr algn="ctr"/>
            <a:endParaRPr lang="en-US" sz="2800" dirty="0">
              <a:latin typeface="Lucida Sans" panose="020B0602030504020204" pitchFamily="34" charset="0"/>
            </a:endParaRPr>
          </a:p>
          <a:p>
            <a:pPr algn="ctr"/>
            <a:endParaRPr lang="en-US" sz="2800" dirty="0">
              <a:latin typeface="Lucida Sans" panose="020B0602030504020204" pitchFamily="34" charset="0"/>
            </a:endParaRPr>
          </a:p>
          <a:p>
            <a:pPr algn="ctr"/>
            <a:r>
              <a:rPr lang="en-US" sz="2800" dirty="0">
                <a:latin typeface="Lucida Sans" panose="020B0602030504020204" pitchFamily="34" charset="0"/>
              </a:rPr>
              <a:t>2.) Determine how life survives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79A7F5-32BF-43A1-B9A1-4E55B608C9DA}"/>
              </a:ext>
            </a:extLst>
          </p:cNvPr>
          <p:cNvSpPr txBox="1"/>
          <p:nvPr/>
        </p:nvSpPr>
        <p:spPr>
          <a:xfrm>
            <a:off x="-4" y="1796901"/>
            <a:ext cx="4008477" cy="416966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endParaRPr lang="en-US" b="1" dirty="0">
              <a:latin typeface="Lucida Sans" panose="020B0602030504020204" pitchFamily="34" charset="0"/>
            </a:endParaRPr>
          </a:p>
          <a:p>
            <a:pPr algn="ctr">
              <a:spcBef>
                <a:spcPts val="600"/>
              </a:spcBef>
            </a:pPr>
            <a:endParaRPr lang="en-US" b="1" dirty="0">
              <a:latin typeface="Lucida Sans" panose="020B0602030504020204" pitchFamily="34" charset="0"/>
            </a:endParaRPr>
          </a:p>
          <a:p>
            <a:pPr algn="ctr">
              <a:spcBef>
                <a:spcPts val="600"/>
              </a:spcBef>
            </a:pPr>
            <a:endParaRPr lang="en-US" b="1" dirty="0">
              <a:latin typeface="Lucida Sans" panose="020B0602030504020204" pitchFamily="34" charset="0"/>
            </a:endParaRPr>
          </a:p>
          <a:p>
            <a:pPr algn="ctr">
              <a:spcBef>
                <a:spcPts val="600"/>
              </a:spcBef>
            </a:pPr>
            <a:endParaRPr lang="en-US" b="1" dirty="0">
              <a:latin typeface="Lucida Sans" panose="020B0602030504020204" pitchFamily="34" charset="0"/>
            </a:endParaRPr>
          </a:p>
          <a:p>
            <a:pPr algn="ctr">
              <a:spcBef>
                <a:spcPts val="600"/>
              </a:spcBef>
            </a:pPr>
            <a:endParaRPr lang="en-US" b="1" dirty="0">
              <a:latin typeface="Lucida Sans" panose="020B0602030504020204" pitchFamily="34" charset="0"/>
            </a:endParaRPr>
          </a:p>
          <a:p>
            <a:pPr algn="ctr">
              <a:spcBef>
                <a:spcPts val="600"/>
              </a:spcBef>
            </a:pPr>
            <a:endParaRPr lang="en-US" b="1" dirty="0">
              <a:latin typeface="Lucida Sans" panose="020B0602030504020204" pitchFamily="34" charset="0"/>
            </a:endParaRPr>
          </a:p>
          <a:p>
            <a:pPr algn="ctr">
              <a:spcBef>
                <a:spcPts val="600"/>
              </a:spcBef>
            </a:pPr>
            <a:endParaRPr lang="en-US" b="1" dirty="0">
              <a:latin typeface="Lucida Sans" panose="020B0602030504020204" pitchFamily="34" charset="0"/>
            </a:endParaRPr>
          </a:p>
          <a:p>
            <a:pPr algn="ctr">
              <a:spcBef>
                <a:spcPts val="600"/>
              </a:spcBef>
            </a:pPr>
            <a:endParaRPr lang="en-US" b="1" dirty="0">
              <a:latin typeface="Lucida Sans" panose="020B0602030504020204" pitchFamily="34" charset="0"/>
            </a:endParaRPr>
          </a:p>
          <a:p>
            <a:pPr algn="ctr">
              <a:spcBef>
                <a:spcPts val="600"/>
              </a:spcBef>
            </a:pPr>
            <a:endParaRPr lang="en-US" sz="2200" b="1" dirty="0">
              <a:latin typeface="Lucida Sans" panose="020B0602030504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US" sz="2800" dirty="0">
                <a:latin typeface="Lucida Sans" panose="020B0602030504020204" pitchFamily="34" charset="0"/>
              </a:rPr>
              <a:t>1.) Predict traits of extraterrestrial life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ABAB72-4849-4082-BAFD-9DD232661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752" y="0"/>
            <a:ext cx="12011247" cy="850605"/>
          </a:xfrm>
        </p:spPr>
        <p:txBody>
          <a:bodyPr/>
          <a:lstStyle/>
          <a:p>
            <a:r>
              <a:rPr lang="en-U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Lucida Sans" panose="020B0602030504020204" pitchFamily="34" charset="0"/>
              </a:rPr>
              <a:t>Introduction -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5C71A-3AC4-44A8-BBDF-DB7DA777A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" y="839973"/>
            <a:ext cx="12192001" cy="956929"/>
          </a:xfrm>
          <a:ln w="19050">
            <a:noFill/>
          </a:ln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32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latin typeface="Lucida Sans" panose="020B0602030504020204" pitchFamily="34" charset="0"/>
              </a:rPr>
              <a:t>Question: </a:t>
            </a:r>
            <a:r>
              <a:rPr lang="en-US" dirty="0">
                <a:latin typeface="Lucida Sans" panose="020B0602030504020204" pitchFamily="34" charset="0"/>
              </a:rPr>
              <a:t>What might life be like on hyper-arid exoplanets and how might we find it?</a:t>
            </a:r>
          </a:p>
        </p:txBody>
      </p:sp>
      <p:pic>
        <p:nvPicPr>
          <p:cNvPr id="19" name="Picture 18" descr="A picture containing ground&#10;&#10;Description generated with very high confidence">
            <a:extLst>
              <a:ext uri="{FF2B5EF4-FFF2-40B4-BE49-F238E27FC236}">
                <a16:creationId xmlns:a16="http://schemas.microsoft.com/office/drawing/2014/main" id="{D8CEC75E-85E4-48F2-86F1-98FB40F30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32" y="1981418"/>
            <a:ext cx="3603603" cy="2759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 descr="A close up of a rock&#10;&#10;Description generated with high confidence">
            <a:extLst>
              <a:ext uri="{FF2B5EF4-FFF2-40B4-BE49-F238E27FC236}">
                <a16:creationId xmlns:a16="http://schemas.microsoft.com/office/drawing/2014/main" id="{0AFA1AC0-BA79-454A-A754-FFA3F38967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241064" y="1981418"/>
            <a:ext cx="3726818" cy="2759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A close up of a desert&#10;&#10;Description generated with very high confidence">
            <a:extLst>
              <a:ext uri="{FF2B5EF4-FFF2-40B4-BE49-F238E27FC236}">
                <a16:creationId xmlns:a16="http://schemas.microsoft.com/office/drawing/2014/main" id="{90B9F7CF-A71E-4734-92DC-B676952BC0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586" y="1981416"/>
            <a:ext cx="3610688" cy="2759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55ACF20-7A8C-4317-8A8E-B3A3F545FBE7}"/>
              </a:ext>
            </a:extLst>
          </p:cNvPr>
          <p:cNvSpPr txBox="1"/>
          <p:nvPr/>
        </p:nvSpPr>
        <p:spPr>
          <a:xfrm>
            <a:off x="3776869" y="4463566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2014C6-A884-4A5E-9B26-0E363F7667EA}"/>
              </a:ext>
            </a:extLst>
          </p:cNvPr>
          <p:cNvSpPr txBox="1"/>
          <p:nvPr/>
        </p:nvSpPr>
        <p:spPr>
          <a:xfrm>
            <a:off x="7798423" y="4463565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B96BB6-9541-4BF7-94BF-7693E7C18D19}"/>
              </a:ext>
            </a:extLst>
          </p:cNvPr>
          <p:cNvSpPr txBox="1"/>
          <p:nvPr/>
        </p:nvSpPr>
        <p:spPr>
          <a:xfrm>
            <a:off x="11931209" y="4463565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11932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FDDDC-9D8C-45F5-BE39-E6E3A28B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86" y="1"/>
            <a:ext cx="12000614" cy="839972"/>
          </a:xfrm>
        </p:spPr>
        <p:txBody>
          <a:bodyPr/>
          <a:lstStyle/>
          <a:p>
            <a:r>
              <a:rPr lang="en-U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Lucida Sans" panose="020B0602030504020204" pitchFamily="34" charset="0"/>
                <a:cs typeface="Arial" panose="020B0604020202020204" pitchFamily="34" charset="0"/>
              </a:rPr>
              <a:t>Background – Why the Atacama?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3C2E723-E6B3-437E-B284-90291CC2CCF0}"/>
              </a:ext>
            </a:extLst>
          </p:cNvPr>
          <p:cNvSpPr/>
          <p:nvPr/>
        </p:nvSpPr>
        <p:spPr>
          <a:xfrm>
            <a:off x="95690" y="977463"/>
            <a:ext cx="12000614" cy="25946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desert&#10;&#10;Description generated with very high confidence">
            <a:extLst>
              <a:ext uri="{FF2B5EF4-FFF2-40B4-BE49-F238E27FC236}">
                <a16:creationId xmlns:a16="http://schemas.microsoft.com/office/drawing/2014/main" id="{4EB940E5-1CD0-4699-864F-944398B8A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1" y="977462"/>
            <a:ext cx="12000614" cy="2594633"/>
          </a:xfrm>
          <a:prstGeom prst="rect">
            <a:avLst/>
          </a:prstGeom>
          <a:ln w="19050"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0B9E8C-AFAE-46D7-AAD2-A8444F58C1A1}"/>
              </a:ext>
            </a:extLst>
          </p:cNvPr>
          <p:cNvSpPr txBox="1"/>
          <p:nvPr/>
        </p:nvSpPr>
        <p:spPr>
          <a:xfrm>
            <a:off x="143536" y="3572095"/>
            <a:ext cx="11904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latin typeface="Lucida Sans" panose="020B0602030504020204" pitchFamily="34" charset="0"/>
              </a:rPr>
              <a:t>The Atacama is similar to the environments we are interested 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3BB85F-22F9-46FB-8DF1-153087AAC17E}"/>
              </a:ext>
            </a:extLst>
          </p:cNvPr>
          <p:cNvSpPr txBox="1"/>
          <p:nvPr/>
        </p:nvSpPr>
        <p:spPr>
          <a:xfrm>
            <a:off x="2125949" y="3152001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Lucida Sans" panose="020B0602030504020204" pitchFamily="34" charset="0"/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BDD027-2ED5-4C1C-B836-86C7B14EF191}"/>
              </a:ext>
            </a:extLst>
          </p:cNvPr>
          <p:cNvSpPr txBox="1"/>
          <p:nvPr/>
        </p:nvSpPr>
        <p:spPr>
          <a:xfrm>
            <a:off x="6050467" y="3152000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Lucida Sans" panose="020B0602030504020204" pitchFamily="34" charset="0"/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46CFFA-ED4B-4840-807F-74DA205EA91D}"/>
              </a:ext>
            </a:extLst>
          </p:cNvPr>
          <p:cNvSpPr txBox="1"/>
          <p:nvPr/>
        </p:nvSpPr>
        <p:spPr>
          <a:xfrm>
            <a:off x="11766007" y="3151999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Lucida Sans" panose="020B0602030504020204" pitchFamily="34" charset="0"/>
              </a:rPr>
              <a:t>7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0322B8-2850-4D22-9472-0B7EEFAD1C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286" y="4054565"/>
            <a:ext cx="4255420" cy="188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438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763B5-12B6-4821-9BAA-F0C6E21B1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22" y="0"/>
            <a:ext cx="12053777" cy="833718"/>
          </a:xfrm>
        </p:spPr>
        <p:txBody>
          <a:bodyPr/>
          <a:lstStyle/>
          <a:p>
            <a:r>
              <a:rPr lang="en-U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Lucida Sans" panose="020B0602030504020204" pitchFamily="34" charset="0"/>
              </a:rPr>
              <a:t>Methods – Soil Collection &amp; Analysis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FCEEC7-2642-46A4-9DAB-7581E958816C}"/>
              </a:ext>
            </a:extLst>
          </p:cNvPr>
          <p:cNvSpPr txBox="1"/>
          <p:nvPr/>
        </p:nvSpPr>
        <p:spPr>
          <a:xfrm>
            <a:off x="821837" y="5377950"/>
            <a:ext cx="3758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0"/>
              </a:rPr>
              <a:t>Location of soil sites; color matches name in table to the right</a:t>
            </a:r>
          </a:p>
        </p:txBody>
      </p:sp>
      <p:pic>
        <p:nvPicPr>
          <p:cNvPr id="23" name="Picture 22" descr="A screenshot of a video game&#10;&#10;Description generated with high confidence">
            <a:extLst>
              <a:ext uri="{FF2B5EF4-FFF2-40B4-BE49-F238E27FC236}">
                <a16:creationId xmlns:a16="http://schemas.microsoft.com/office/drawing/2014/main" id="{E1FA19DC-334E-4169-A76E-B83DD020B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91723"/>
            <a:ext cx="5854995" cy="4827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8" name="Flowchart: Manual Input 57">
            <a:extLst>
              <a:ext uri="{FF2B5EF4-FFF2-40B4-BE49-F238E27FC236}">
                <a16:creationId xmlns:a16="http://schemas.microsoft.com/office/drawing/2014/main" id="{851E8D0D-4083-4827-80B7-86BBD3895DB3}"/>
              </a:ext>
            </a:extLst>
          </p:cNvPr>
          <p:cNvSpPr/>
          <p:nvPr/>
        </p:nvSpPr>
        <p:spPr>
          <a:xfrm rot="4212405">
            <a:off x="2851696" y="1996909"/>
            <a:ext cx="2804481" cy="290614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881 w 10000"/>
              <a:gd name="connsiteY0" fmla="*/ 293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881 w 10000"/>
              <a:gd name="connsiteY4" fmla="*/ 2936 h 10000"/>
              <a:gd name="connsiteX0" fmla="*/ 881 w 10000"/>
              <a:gd name="connsiteY0" fmla="*/ 2919 h 9983"/>
              <a:gd name="connsiteX1" fmla="*/ 9859 w 10000"/>
              <a:gd name="connsiteY1" fmla="*/ 0 h 9983"/>
              <a:gd name="connsiteX2" fmla="*/ 10000 w 10000"/>
              <a:gd name="connsiteY2" fmla="*/ 9983 h 9983"/>
              <a:gd name="connsiteX3" fmla="*/ 0 w 10000"/>
              <a:gd name="connsiteY3" fmla="*/ 9983 h 9983"/>
              <a:gd name="connsiteX4" fmla="*/ 881 w 10000"/>
              <a:gd name="connsiteY4" fmla="*/ 2919 h 9983"/>
              <a:gd name="connsiteX0" fmla="*/ 881 w 9859"/>
              <a:gd name="connsiteY0" fmla="*/ 2924 h 10000"/>
              <a:gd name="connsiteX1" fmla="*/ 9859 w 9859"/>
              <a:gd name="connsiteY1" fmla="*/ 0 h 10000"/>
              <a:gd name="connsiteX2" fmla="*/ 8596 w 9859"/>
              <a:gd name="connsiteY2" fmla="*/ 9966 h 10000"/>
              <a:gd name="connsiteX3" fmla="*/ 0 w 9859"/>
              <a:gd name="connsiteY3" fmla="*/ 10000 h 10000"/>
              <a:gd name="connsiteX4" fmla="*/ 881 w 9859"/>
              <a:gd name="connsiteY4" fmla="*/ 2924 h 10000"/>
              <a:gd name="connsiteX0" fmla="*/ 894 w 10000"/>
              <a:gd name="connsiteY0" fmla="*/ 2924 h 10184"/>
              <a:gd name="connsiteX1" fmla="*/ 10000 w 10000"/>
              <a:gd name="connsiteY1" fmla="*/ 0 h 10184"/>
              <a:gd name="connsiteX2" fmla="*/ 9325 w 10000"/>
              <a:gd name="connsiteY2" fmla="*/ 10184 h 10184"/>
              <a:gd name="connsiteX3" fmla="*/ 0 w 10000"/>
              <a:gd name="connsiteY3" fmla="*/ 10000 h 10184"/>
              <a:gd name="connsiteX4" fmla="*/ 894 w 10000"/>
              <a:gd name="connsiteY4" fmla="*/ 2924 h 10184"/>
              <a:gd name="connsiteX0" fmla="*/ 894 w 9394"/>
              <a:gd name="connsiteY0" fmla="*/ 3142 h 10402"/>
              <a:gd name="connsiteX1" fmla="*/ 9394 w 9394"/>
              <a:gd name="connsiteY1" fmla="*/ 0 h 10402"/>
              <a:gd name="connsiteX2" fmla="*/ 9325 w 9394"/>
              <a:gd name="connsiteY2" fmla="*/ 10402 h 10402"/>
              <a:gd name="connsiteX3" fmla="*/ 0 w 9394"/>
              <a:gd name="connsiteY3" fmla="*/ 10218 h 10402"/>
              <a:gd name="connsiteX4" fmla="*/ 894 w 9394"/>
              <a:gd name="connsiteY4" fmla="*/ 3142 h 10402"/>
              <a:gd name="connsiteX0" fmla="*/ 13673 w 22721"/>
              <a:gd name="connsiteY0" fmla="*/ 3021 h 16346"/>
              <a:gd name="connsiteX1" fmla="*/ 22721 w 22721"/>
              <a:gd name="connsiteY1" fmla="*/ 0 h 16346"/>
              <a:gd name="connsiteX2" fmla="*/ 22648 w 22721"/>
              <a:gd name="connsiteY2" fmla="*/ 10000 h 16346"/>
              <a:gd name="connsiteX3" fmla="*/ 0 w 22721"/>
              <a:gd name="connsiteY3" fmla="*/ 16346 h 16346"/>
              <a:gd name="connsiteX4" fmla="*/ 13673 w 22721"/>
              <a:gd name="connsiteY4" fmla="*/ 3021 h 16346"/>
              <a:gd name="connsiteX0" fmla="*/ 1331 w 22721"/>
              <a:gd name="connsiteY0" fmla="*/ 5851 h 16346"/>
              <a:gd name="connsiteX1" fmla="*/ 22721 w 22721"/>
              <a:gd name="connsiteY1" fmla="*/ 0 h 16346"/>
              <a:gd name="connsiteX2" fmla="*/ 22648 w 22721"/>
              <a:gd name="connsiteY2" fmla="*/ 10000 h 16346"/>
              <a:gd name="connsiteX3" fmla="*/ 0 w 22721"/>
              <a:gd name="connsiteY3" fmla="*/ 16346 h 16346"/>
              <a:gd name="connsiteX4" fmla="*/ 1331 w 22721"/>
              <a:gd name="connsiteY4" fmla="*/ 5851 h 16346"/>
              <a:gd name="connsiteX0" fmla="*/ 1331 w 22721"/>
              <a:gd name="connsiteY0" fmla="*/ 5851 h 20724"/>
              <a:gd name="connsiteX1" fmla="*/ 22721 w 22721"/>
              <a:gd name="connsiteY1" fmla="*/ 0 h 20724"/>
              <a:gd name="connsiteX2" fmla="*/ 22237 w 22721"/>
              <a:gd name="connsiteY2" fmla="*/ 20724 h 20724"/>
              <a:gd name="connsiteX3" fmla="*/ 0 w 22721"/>
              <a:gd name="connsiteY3" fmla="*/ 16346 h 20724"/>
              <a:gd name="connsiteX4" fmla="*/ 1331 w 22721"/>
              <a:gd name="connsiteY4" fmla="*/ 5851 h 20724"/>
              <a:gd name="connsiteX0" fmla="*/ 1331 w 22721"/>
              <a:gd name="connsiteY0" fmla="*/ 5851 h 20724"/>
              <a:gd name="connsiteX1" fmla="*/ 22721 w 22721"/>
              <a:gd name="connsiteY1" fmla="*/ 0 h 20724"/>
              <a:gd name="connsiteX2" fmla="*/ 22237 w 22721"/>
              <a:gd name="connsiteY2" fmla="*/ 20724 h 20724"/>
              <a:gd name="connsiteX3" fmla="*/ 0 w 22721"/>
              <a:gd name="connsiteY3" fmla="*/ 16346 h 20724"/>
              <a:gd name="connsiteX4" fmla="*/ 1331 w 22721"/>
              <a:gd name="connsiteY4" fmla="*/ 5851 h 20724"/>
              <a:gd name="connsiteX0" fmla="*/ 1331 w 23172"/>
              <a:gd name="connsiteY0" fmla="*/ 5704 h 20577"/>
              <a:gd name="connsiteX1" fmla="*/ 23172 w 23172"/>
              <a:gd name="connsiteY1" fmla="*/ 0 h 20577"/>
              <a:gd name="connsiteX2" fmla="*/ 22237 w 23172"/>
              <a:gd name="connsiteY2" fmla="*/ 20577 h 20577"/>
              <a:gd name="connsiteX3" fmla="*/ 0 w 23172"/>
              <a:gd name="connsiteY3" fmla="*/ 16199 h 20577"/>
              <a:gd name="connsiteX4" fmla="*/ 1331 w 23172"/>
              <a:gd name="connsiteY4" fmla="*/ 5704 h 20577"/>
              <a:gd name="connsiteX0" fmla="*/ 1138 w 23172"/>
              <a:gd name="connsiteY0" fmla="*/ 5641 h 20577"/>
              <a:gd name="connsiteX1" fmla="*/ 23172 w 23172"/>
              <a:gd name="connsiteY1" fmla="*/ 0 h 20577"/>
              <a:gd name="connsiteX2" fmla="*/ 22237 w 23172"/>
              <a:gd name="connsiteY2" fmla="*/ 20577 h 20577"/>
              <a:gd name="connsiteX3" fmla="*/ 0 w 23172"/>
              <a:gd name="connsiteY3" fmla="*/ 16199 h 20577"/>
              <a:gd name="connsiteX4" fmla="*/ 1138 w 23172"/>
              <a:gd name="connsiteY4" fmla="*/ 5641 h 20577"/>
              <a:gd name="connsiteX0" fmla="*/ 571 w 23172"/>
              <a:gd name="connsiteY0" fmla="*/ 5786 h 20577"/>
              <a:gd name="connsiteX1" fmla="*/ 23172 w 23172"/>
              <a:gd name="connsiteY1" fmla="*/ 0 h 20577"/>
              <a:gd name="connsiteX2" fmla="*/ 22237 w 23172"/>
              <a:gd name="connsiteY2" fmla="*/ 20577 h 20577"/>
              <a:gd name="connsiteX3" fmla="*/ 0 w 23172"/>
              <a:gd name="connsiteY3" fmla="*/ 16199 h 20577"/>
              <a:gd name="connsiteX4" fmla="*/ 571 w 23172"/>
              <a:gd name="connsiteY4" fmla="*/ 5786 h 20577"/>
              <a:gd name="connsiteX0" fmla="*/ 28 w 23664"/>
              <a:gd name="connsiteY0" fmla="*/ 6204 h 20577"/>
              <a:gd name="connsiteX1" fmla="*/ 23664 w 23664"/>
              <a:gd name="connsiteY1" fmla="*/ 0 h 20577"/>
              <a:gd name="connsiteX2" fmla="*/ 22729 w 23664"/>
              <a:gd name="connsiteY2" fmla="*/ 20577 h 20577"/>
              <a:gd name="connsiteX3" fmla="*/ 492 w 23664"/>
              <a:gd name="connsiteY3" fmla="*/ 16199 h 20577"/>
              <a:gd name="connsiteX4" fmla="*/ 28 w 23664"/>
              <a:gd name="connsiteY4" fmla="*/ 6204 h 20577"/>
              <a:gd name="connsiteX0" fmla="*/ 24 w 23797"/>
              <a:gd name="connsiteY0" fmla="*/ 6160 h 20577"/>
              <a:gd name="connsiteX1" fmla="*/ 23797 w 23797"/>
              <a:gd name="connsiteY1" fmla="*/ 0 h 20577"/>
              <a:gd name="connsiteX2" fmla="*/ 22862 w 23797"/>
              <a:gd name="connsiteY2" fmla="*/ 20577 h 20577"/>
              <a:gd name="connsiteX3" fmla="*/ 625 w 23797"/>
              <a:gd name="connsiteY3" fmla="*/ 16199 h 20577"/>
              <a:gd name="connsiteX4" fmla="*/ 24 w 23797"/>
              <a:gd name="connsiteY4" fmla="*/ 6160 h 20577"/>
              <a:gd name="connsiteX0" fmla="*/ 38 w 23427"/>
              <a:gd name="connsiteY0" fmla="*/ 6243 h 20577"/>
              <a:gd name="connsiteX1" fmla="*/ 23427 w 23427"/>
              <a:gd name="connsiteY1" fmla="*/ 0 h 20577"/>
              <a:gd name="connsiteX2" fmla="*/ 22492 w 23427"/>
              <a:gd name="connsiteY2" fmla="*/ 20577 h 20577"/>
              <a:gd name="connsiteX3" fmla="*/ 255 w 23427"/>
              <a:gd name="connsiteY3" fmla="*/ 16199 h 20577"/>
              <a:gd name="connsiteX4" fmla="*/ 38 w 23427"/>
              <a:gd name="connsiteY4" fmla="*/ 6243 h 20577"/>
              <a:gd name="connsiteX0" fmla="*/ 38 w 23427"/>
              <a:gd name="connsiteY0" fmla="*/ 6243 h 21825"/>
              <a:gd name="connsiteX1" fmla="*/ 23427 w 23427"/>
              <a:gd name="connsiteY1" fmla="*/ 0 h 21825"/>
              <a:gd name="connsiteX2" fmla="*/ 22444 w 23427"/>
              <a:gd name="connsiteY2" fmla="*/ 21825 h 21825"/>
              <a:gd name="connsiteX3" fmla="*/ 255 w 23427"/>
              <a:gd name="connsiteY3" fmla="*/ 16199 h 21825"/>
              <a:gd name="connsiteX4" fmla="*/ 38 w 23427"/>
              <a:gd name="connsiteY4" fmla="*/ 6243 h 21825"/>
              <a:gd name="connsiteX0" fmla="*/ 38 w 23427"/>
              <a:gd name="connsiteY0" fmla="*/ 6243 h 21868"/>
              <a:gd name="connsiteX1" fmla="*/ 23427 w 23427"/>
              <a:gd name="connsiteY1" fmla="*/ 0 h 21868"/>
              <a:gd name="connsiteX2" fmla="*/ 22577 w 23427"/>
              <a:gd name="connsiteY2" fmla="*/ 21868 h 21868"/>
              <a:gd name="connsiteX3" fmla="*/ 255 w 23427"/>
              <a:gd name="connsiteY3" fmla="*/ 16199 h 21868"/>
              <a:gd name="connsiteX4" fmla="*/ 38 w 23427"/>
              <a:gd name="connsiteY4" fmla="*/ 6243 h 21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27" h="21868">
                <a:moveTo>
                  <a:pt x="38" y="6243"/>
                </a:moveTo>
                <a:lnTo>
                  <a:pt x="23427" y="0"/>
                </a:lnTo>
                <a:cubicBezTo>
                  <a:pt x="23403" y="3333"/>
                  <a:pt x="23028" y="10514"/>
                  <a:pt x="22577" y="21868"/>
                </a:cubicBezTo>
                <a:lnTo>
                  <a:pt x="255" y="16199"/>
                </a:lnTo>
                <a:cubicBezTo>
                  <a:pt x="445" y="12728"/>
                  <a:pt x="-152" y="9714"/>
                  <a:pt x="38" y="6243"/>
                </a:cubicBez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219A78E-B4C2-4EEC-852A-569DE7F661B7}"/>
              </a:ext>
            </a:extLst>
          </p:cNvPr>
          <p:cNvCxnSpPr>
            <a:cxnSpLocks/>
          </p:cNvCxnSpPr>
          <p:nvPr/>
        </p:nvCxnSpPr>
        <p:spPr>
          <a:xfrm>
            <a:off x="4368219" y="1917627"/>
            <a:ext cx="1727781" cy="2359704"/>
          </a:xfrm>
          <a:prstGeom prst="line">
            <a:avLst/>
          </a:prstGeom>
          <a:ln w="12700"/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EF06467-C29B-43BF-87E2-C84FBE41C90B}"/>
              </a:ext>
            </a:extLst>
          </p:cNvPr>
          <p:cNvCxnSpPr>
            <a:cxnSpLocks/>
          </p:cNvCxnSpPr>
          <p:nvPr/>
        </p:nvCxnSpPr>
        <p:spPr>
          <a:xfrm flipV="1">
            <a:off x="3234267" y="4277339"/>
            <a:ext cx="2861733" cy="92599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close up of a map&#10;&#10;Description generated with high confidence">
            <a:extLst>
              <a:ext uri="{FF2B5EF4-FFF2-40B4-BE49-F238E27FC236}">
                <a16:creationId xmlns:a16="http://schemas.microsoft.com/office/drawing/2014/main" id="{53D6AD7E-BAA7-45B7-BEFF-7D0A830515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64" y="959505"/>
            <a:ext cx="4210492" cy="4338790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0310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B713B-6511-4EE3-B105-1DE35A34E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88" y="1"/>
            <a:ext cx="12032512" cy="850604"/>
          </a:xfrm>
        </p:spPr>
        <p:txBody>
          <a:bodyPr/>
          <a:lstStyle/>
          <a:p>
            <a:r>
              <a:rPr lang="en-U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Lucida Sans" panose="020B0602030504020204" pitchFamily="34" charset="0"/>
              </a:rPr>
              <a:t>Methods – Isolates </a:t>
            </a:r>
          </a:p>
        </p:txBody>
      </p:sp>
      <p:pic>
        <p:nvPicPr>
          <p:cNvPr id="16" name="Picture 15" descr="A picture containing screenshot&#10;&#10;Description generated with high confidence">
            <a:extLst>
              <a:ext uri="{FF2B5EF4-FFF2-40B4-BE49-F238E27FC236}">
                <a16:creationId xmlns:a16="http://schemas.microsoft.com/office/drawing/2014/main" id="{9B6CBA5E-2D37-437C-B3B7-02654D18C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295" y="914301"/>
            <a:ext cx="4246898" cy="50293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B1B25D-EC2C-40F9-8821-1078C36D3806}"/>
              </a:ext>
            </a:extLst>
          </p:cNvPr>
          <p:cNvSpPr/>
          <p:nvPr/>
        </p:nvSpPr>
        <p:spPr>
          <a:xfrm>
            <a:off x="305717" y="4271112"/>
            <a:ext cx="11580566" cy="1612713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6BAFEBB-A991-46CB-A837-419496A5AFA8}"/>
              </a:ext>
            </a:extLst>
          </p:cNvPr>
          <p:cNvSpPr/>
          <p:nvPr/>
        </p:nvSpPr>
        <p:spPr>
          <a:xfrm>
            <a:off x="305717" y="971597"/>
            <a:ext cx="11580566" cy="1620934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: Rounded Corners 18">
            <a:extLst>
              <a:ext uri="{FF2B5EF4-FFF2-40B4-BE49-F238E27FC236}">
                <a16:creationId xmlns:a16="http://schemas.microsoft.com/office/drawing/2014/main" id="{14BD742B-0BE6-4F8C-B169-BF00432C08DA}"/>
              </a:ext>
            </a:extLst>
          </p:cNvPr>
          <p:cNvSpPr/>
          <p:nvPr/>
        </p:nvSpPr>
        <p:spPr>
          <a:xfrm>
            <a:off x="755624" y="2586888"/>
            <a:ext cx="2583016" cy="731520"/>
          </a:xfrm>
          <a:custGeom>
            <a:avLst/>
            <a:gdLst>
              <a:gd name="connsiteX0" fmla="*/ 0 w 2562990"/>
              <a:gd name="connsiteY0" fmla="*/ 159078 h 954446"/>
              <a:gd name="connsiteX1" fmla="*/ 159078 w 2562990"/>
              <a:gd name="connsiteY1" fmla="*/ 0 h 954446"/>
              <a:gd name="connsiteX2" fmla="*/ 2403912 w 2562990"/>
              <a:gd name="connsiteY2" fmla="*/ 0 h 954446"/>
              <a:gd name="connsiteX3" fmla="*/ 2562990 w 2562990"/>
              <a:gd name="connsiteY3" fmla="*/ 159078 h 954446"/>
              <a:gd name="connsiteX4" fmla="*/ 2562990 w 2562990"/>
              <a:gd name="connsiteY4" fmla="*/ 795368 h 954446"/>
              <a:gd name="connsiteX5" fmla="*/ 2403912 w 2562990"/>
              <a:gd name="connsiteY5" fmla="*/ 954446 h 954446"/>
              <a:gd name="connsiteX6" fmla="*/ 159078 w 2562990"/>
              <a:gd name="connsiteY6" fmla="*/ 954446 h 954446"/>
              <a:gd name="connsiteX7" fmla="*/ 0 w 2562990"/>
              <a:gd name="connsiteY7" fmla="*/ 795368 h 954446"/>
              <a:gd name="connsiteX8" fmla="*/ 0 w 2562990"/>
              <a:gd name="connsiteY8" fmla="*/ 159078 h 954446"/>
              <a:gd name="connsiteX0" fmla="*/ 250 w 2563240"/>
              <a:gd name="connsiteY0" fmla="*/ 159078 h 954446"/>
              <a:gd name="connsiteX1" fmla="*/ 79235 w 2563240"/>
              <a:gd name="connsiteY1" fmla="*/ 6675 h 954446"/>
              <a:gd name="connsiteX2" fmla="*/ 2404162 w 2563240"/>
              <a:gd name="connsiteY2" fmla="*/ 0 h 954446"/>
              <a:gd name="connsiteX3" fmla="*/ 2563240 w 2563240"/>
              <a:gd name="connsiteY3" fmla="*/ 159078 h 954446"/>
              <a:gd name="connsiteX4" fmla="*/ 2563240 w 2563240"/>
              <a:gd name="connsiteY4" fmla="*/ 795368 h 954446"/>
              <a:gd name="connsiteX5" fmla="*/ 2404162 w 2563240"/>
              <a:gd name="connsiteY5" fmla="*/ 954446 h 954446"/>
              <a:gd name="connsiteX6" fmla="*/ 159328 w 2563240"/>
              <a:gd name="connsiteY6" fmla="*/ 954446 h 954446"/>
              <a:gd name="connsiteX7" fmla="*/ 250 w 2563240"/>
              <a:gd name="connsiteY7" fmla="*/ 795368 h 954446"/>
              <a:gd name="connsiteX8" fmla="*/ 250 w 2563240"/>
              <a:gd name="connsiteY8" fmla="*/ 159078 h 954446"/>
              <a:gd name="connsiteX0" fmla="*/ 250 w 2563240"/>
              <a:gd name="connsiteY0" fmla="*/ 159078 h 954446"/>
              <a:gd name="connsiteX1" fmla="*/ 79235 w 2563240"/>
              <a:gd name="connsiteY1" fmla="*/ 6675 h 954446"/>
              <a:gd name="connsiteX2" fmla="*/ 2424185 w 2563240"/>
              <a:gd name="connsiteY2" fmla="*/ 0 h 954446"/>
              <a:gd name="connsiteX3" fmla="*/ 2563240 w 2563240"/>
              <a:gd name="connsiteY3" fmla="*/ 159078 h 954446"/>
              <a:gd name="connsiteX4" fmla="*/ 2563240 w 2563240"/>
              <a:gd name="connsiteY4" fmla="*/ 795368 h 954446"/>
              <a:gd name="connsiteX5" fmla="*/ 2404162 w 2563240"/>
              <a:gd name="connsiteY5" fmla="*/ 954446 h 954446"/>
              <a:gd name="connsiteX6" fmla="*/ 159328 w 2563240"/>
              <a:gd name="connsiteY6" fmla="*/ 954446 h 954446"/>
              <a:gd name="connsiteX7" fmla="*/ 250 w 2563240"/>
              <a:gd name="connsiteY7" fmla="*/ 795368 h 954446"/>
              <a:gd name="connsiteX8" fmla="*/ 250 w 2563240"/>
              <a:gd name="connsiteY8" fmla="*/ 159078 h 954446"/>
              <a:gd name="connsiteX0" fmla="*/ 250 w 2563341"/>
              <a:gd name="connsiteY0" fmla="*/ 159078 h 954446"/>
              <a:gd name="connsiteX1" fmla="*/ 79235 w 2563341"/>
              <a:gd name="connsiteY1" fmla="*/ 6675 h 954446"/>
              <a:gd name="connsiteX2" fmla="*/ 2424185 w 2563341"/>
              <a:gd name="connsiteY2" fmla="*/ 0 h 954446"/>
              <a:gd name="connsiteX3" fmla="*/ 2563240 w 2563341"/>
              <a:gd name="connsiteY3" fmla="*/ 159078 h 954446"/>
              <a:gd name="connsiteX4" fmla="*/ 2563240 w 2563341"/>
              <a:gd name="connsiteY4" fmla="*/ 795368 h 954446"/>
              <a:gd name="connsiteX5" fmla="*/ 2404162 w 2563341"/>
              <a:gd name="connsiteY5" fmla="*/ 954446 h 954446"/>
              <a:gd name="connsiteX6" fmla="*/ 159328 w 2563341"/>
              <a:gd name="connsiteY6" fmla="*/ 954446 h 954446"/>
              <a:gd name="connsiteX7" fmla="*/ 250 w 2563341"/>
              <a:gd name="connsiteY7" fmla="*/ 795368 h 954446"/>
              <a:gd name="connsiteX8" fmla="*/ 250 w 2563341"/>
              <a:gd name="connsiteY8" fmla="*/ 159078 h 954446"/>
              <a:gd name="connsiteX0" fmla="*/ 250 w 2563341"/>
              <a:gd name="connsiteY0" fmla="*/ 159078 h 954446"/>
              <a:gd name="connsiteX1" fmla="*/ 79235 w 2563341"/>
              <a:gd name="connsiteY1" fmla="*/ 6675 h 954446"/>
              <a:gd name="connsiteX2" fmla="*/ 2424185 w 2563341"/>
              <a:gd name="connsiteY2" fmla="*/ 0 h 954446"/>
              <a:gd name="connsiteX3" fmla="*/ 2563240 w 2563341"/>
              <a:gd name="connsiteY3" fmla="*/ 159078 h 954446"/>
              <a:gd name="connsiteX4" fmla="*/ 2563240 w 2563341"/>
              <a:gd name="connsiteY4" fmla="*/ 795368 h 954446"/>
              <a:gd name="connsiteX5" fmla="*/ 2404162 w 2563341"/>
              <a:gd name="connsiteY5" fmla="*/ 954446 h 954446"/>
              <a:gd name="connsiteX6" fmla="*/ 159328 w 2563341"/>
              <a:gd name="connsiteY6" fmla="*/ 954446 h 954446"/>
              <a:gd name="connsiteX7" fmla="*/ 250 w 2563341"/>
              <a:gd name="connsiteY7" fmla="*/ 795368 h 954446"/>
              <a:gd name="connsiteX8" fmla="*/ 250 w 2563341"/>
              <a:gd name="connsiteY8" fmla="*/ 159078 h 954446"/>
              <a:gd name="connsiteX0" fmla="*/ 250 w 2563341"/>
              <a:gd name="connsiteY0" fmla="*/ 159078 h 954446"/>
              <a:gd name="connsiteX1" fmla="*/ 79235 w 2563341"/>
              <a:gd name="connsiteY1" fmla="*/ 6675 h 954446"/>
              <a:gd name="connsiteX2" fmla="*/ 2424185 w 2563341"/>
              <a:gd name="connsiteY2" fmla="*/ 0 h 954446"/>
              <a:gd name="connsiteX3" fmla="*/ 2563240 w 2563341"/>
              <a:gd name="connsiteY3" fmla="*/ 92333 h 954446"/>
              <a:gd name="connsiteX4" fmla="*/ 2563240 w 2563341"/>
              <a:gd name="connsiteY4" fmla="*/ 795368 h 954446"/>
              <a:gd name="connsiteX5" fmla="*/ 2404162 w 2563341"/>
              <a:gd name="connsiteY5" fmla="*/ 954446 h 954446"/>
              <a:gd name="connsiteX6" fmla="*/ 159328 w 2563341"/>
              <a:gd name="connsiteY6" fmla="*/ 954446 h 954446"/>
              <a:gd name="connsiteX7" fmla="*/ 250 w 2563341"/>
              <a:gd name="connsiteY7" fmla="*/ 795368 h 954446"/>
              <a:gd name="connsiteX8" fmla="*/ 250 w 2563341"/>
              <a:gd name="connsiteY8" fmla="*/ 159078 h 954446"/>
              <a:gd name="connsiteX0" fmla="*/ 250 w 2569915"/>
              <a:gd name="connsiteY0" fmla="*/ 159078 h 954446"/>
              <a:gd name="connsiteX1" fmla="*/ 79235 w 2569915"/>
              <a:gd name="connsiteY1" fmla="*/ 6675 h 954446"/>
              <a:gd name="connsiteX2" fmla="*/ 2424185 w 2569915"/>
              <a:gd name="connsiteY2" fmla="*/ 0 h 954446"/>
              <a:gd name="connsiteX3" fmla="*/ 2569914 w 2569915"/>
              <a:gd name="connsiteY3" fmla="*/ 65635 h 954446"/>
              <a:gd name="connsiteX4" fmla="*/ 2563240 w 2569915"/>
              <a:gd name="connsiteY4" fmla="*/ 795368 h 954446"/>
              <a:gd name="connsiteX5" fmla="*/ 2404162 w 2569915"/>
              <a:gd name="connsiteY5" fmla="*/ 954446 h 954446"/>
              <a:gd name="connsiteX6" fmla="*/ 159328 w 2569915"/>
              <a:gd name="connsiteY6" fmla="*/ 954446 h 954446"/>
              <a:gd name="connsiteX7" fmla="*/ 250 w 2569915"/>
              <a:gd name="connsiteY7" fmla="*/ 795368 h 954446"/>
              <a:gd name="connsiteX8" fmla="*/ 250 w 2569915"/>
              <a:gd name="connsiteY8" fmla="*/ 159078 h 954446"/>
              <a:gd name="connsiteX0" fmla="*/ 250 w 2583263"/>
              <a:gd name="connsiteY0" fmla="*/ 159078 h 954446"/>
              <a:gd name="connsiteX1" fmla="*/ 79235 w 2583263"/>
              <a:gd name="connsiteY1" fmla="*/ 6675 h 954446"/>
              <a:gd name="connsiteX2" fmla="*/ 2424185 w 2583263"/>
              <a:gd name="connsiteY2" fmla="*/ 0 h 954446"/>
              <a:gd name="connsiteX3" fmla="*/ 2583263 w 2583263"/>
              <a:gd name="connsiteY3" fmla="*/ 72310 h 954446"/>
              <a:gd name="connsiteX4" fmla="*/ 2563240 w 2583263"/>
              <a:gd name="connsiteY4" fmla="*/ 795368 h 954446"/>
              <a:gd name="connsiteX5" fmla="*/ 2404162 w 2583263"/>
              <a:gd name="connsiteY5" fmla="*/ 954446 h 954446"/>
              <a:gd name="connsiteX6" fmla="*/ 159328 w 2583263"/>
              <a:gd name="connsiteY6" fmla="*/ 954446 h 954446"/>
              <a:gd name="connsiteX7" fmla="*/ 250 w 2583263"/>
              <a:gd name="connsiteY7" fmla="*/ 795368 h 954446"/>
              <a:gd name="connsiteX8" fmla="*/ 250 w 2583263"/>
              <a:gd name="connsiteY8" fmla="*/ 159078 h 954446"/>
              <a:gd name="connsiteX0" fmla="*/ 250 w 2576588"/>
              <a:gd name="connsiteY0" fmla="*/ 159078 h 954446"/>
              <a:gd name="connsiteX1" fmla="*/ 79235 w 2576588"/>
              <a:gd name="connsiteY1" fmla="*/ 6675 h 954446"/>
              <a:gd name="connsiteX2" fmla="*/ 2424185 w 2576588"/>
              <a:gd name="connsiteY2" fmla="*/ 0 h 954446"/>
              <a:gd name="connsiteX3" fmla="*/ 2576588 w 2576588"/>
              <a:gd name="connsiteY3" fmla="*/ 72310 h 954446"/>
              <a:gd name="connsiteX4" fmla="*/ 2563240 w 2576588"/>
              <a:gd name="connsiteY4" fmla="*/ 795368 h 954446"/>
              <a:gd name="connsiteX5" fmla="*/ 2404162 w 2576588"/>
              <a:gd name="connsiteY5" fmla="*/ 954446 h 954446"/>
              <a:gd name="connsiteX6" fmla="*/ 159328 w 2576588"/>
              <a:gd name="connsiteY6" fmla="*/ 954446 h 954446"/>
              <a:gd name="connsiteX7" fmla="*/ 250 w 2576588"/>
              <a:gd name="connsiteY7" fmla="*/ 795368 h 954446"/>
              <a:gd name="connsiteX8" fmla="*/ 250 w 2576588"/>
              <a:gd name="connsiteY8" fmla="*/ 159078 h 954446"/>
              <a:gd name="connsiteX0" fmla="*/ 4 w 2583016"/>
              <a:gd name="connsiteY0" fmla="*/ 112357 h 954446"/>
              <a:gd name="connsiteX1" fmla="*/ 85663 w 2583016"/>
              <a:gd name="connsiteY1" fmla="*/ 6675 h 954446"/>
              <a:gd name="connsiteX2" fmla="*/ 2430613 w 2583016"/>
              <a:gd name="connsiteY2" fmla="*/ 0 h 954446"/>
              <a:gd name="connsiteX3" fmla="*/ 2583016 w 2583016"/>
              <a:gd name="connsiteY3" fmla="*/ 72310 h 954446"/>
              <a:gd name="connsiteX4" fmla="*/ 2569668 w 2583016"/>
              <a:gd name="connsiteY4" fmla="*/ 795368 h 954446"/>
              <a:gd name="connsiteX5" fmla="*/ 2410590 w 2583016"/>
              <a:gd name="connsiteY5" fmla="*/ 954446 h 954446"/>
              <a:gd name="connsiteX6" fmla="*/ 165756 w 2583016"/>
              <a:gd name="connsiteY6" fmla="*/ 954446 h 954446"/>
              <a:gd name="connsiteX7" fmla="*/ 6678 w 2583016"/>
              <a:gd name="connsiteY7" fmla="*/ 795368 h 954446"/>
              <a:gd name="connsiteX8" fmla="*/ 4 w 2583016"/>
              <a:gd name="connsiteY8" fmla="*/ 112357 h 95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83016" h="954446">
                <a:moveTo>
                  <a:pt x="4" y="112357"/>
                </a:moveTo>
                <a:cubicBezTo>
                  <a:pt x="4" y="24501"/>
                  <a:pt x="-2193" y="6675"/>
                  <a:pt x="85663" y="6675"/>
                </a:cubicBezTo>
                <a:lnTo>
                  <a:pt x="2430613" y="0"/>
                </a:lnTo>
                <a:cubicBezTo>
                  <a:pt x="2578539" y="6674"/>
                  <a:pt x="2583016" y="-15546"/>
                  <a:pt x="2583016" y="72310"/>
                </a:cubicBezTo>
                <a:cubicBezTo>
                  <a:pt x="2580791" y="315554"/>
                  <a:pt x="2571893" y="552124"/>
                  <a:pt x="2569668" y="795368"/>
                </a:cubicBezTo>
                <a:cubicBezTo>
                  <a:pt x="2569668" y="883224"/>
                  <a:pt x="2498446" y="954446"/>
                  <a:pt x="2410590" y="954446"/>
                </a:cubicBezTo>
                <a:lnTo>
                  <a:pt x="165756" y="954446"/>
                </a:lnTo>
                <a:cubicBezTo>
                  <a:pt x="77900" y="954446"/>
                  <a:pt x="6678" y="883224"/>
                  <a:pt x="6678" y="795368"/>
                </a:cubicBezTo>
                <a:cubicBezTo>
                  <a:pt x="4453" y="567698"/>
                  <a:pt x="2229" y="340027"/>
                  <a:pt x="4" y="112357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18">
            <a:extLst>
              <a:ext uri="{FF2B5EF4-FFF2-40B4-BE49-F238E27FC236}">
                <a16:creationId xmlns:a16="http://schemas.microsoft.com/office/drawing/2014/main" id="{F7D48A14-2717-46AF-B0F7-21713E8147B5}"/>
              </a:ext>
            </a:extLst>
          </p:cNvPr>
          <p:cNvSpPr/>
          <p:nvPr/>
        </p:nvSpPr>
        <p:spPr>
          <a:xfrm>
            <a:off x="766134" y="4271112"/>
            <a:ext cx="2583016" cy="731520"/>
          </a:xfrm>
          <a:custGeom>
            <a:avLst/>
            <a:gdLst>
              <a:gd name="connsiteX0" fmla="*/ 0 w 2562990"/>
              <a:gd name="connsiteY0" fmla="*/ 159078 h 954446"/>
              <a:gd name="connsiteX1" fmla="*/ 159078 w 2562990"/>
              <a:gd name="connsiteY1" fmla="*/ 0 h 954446"/>
              <a:gd name="connsiteX2" fmla="*/ 2403912 w 2562990"/>
              <a:gd name="connsiteY2" fmla="*/ 0 h 954446"/>
              <a:gd name="connsiteX3" fmla="*/ 2562990 w 2562990"/>
              <a:gd name="connsiteY3" fmla="*/ 159078 h 954446"/>
              <a:gd name="connsiteX4" fmla="*/ 2562990 w 2562990"/>
              <a:gd name="connsiteY4" fmla="*/ 795368 h 954446"/>
              <a:gd name="connsiteX5" fmla="*/ 2403912 w 2562990"/>
              <a:gd name="connsiteY5" fmla="*/ 954446 h 954446"/>
              <a:gd name="connsiteX6" fmla="*/ 159078 w 2562990"/>
              <a:gd name="connsiteY6" fmla="*/ 954446 h 954446"/>
              <a:gd name="connsiteX7" fmla="*/ 0 w 2562990"/>
              <a:gd name="connsiteY7" fmla="*/ 795368 h 954446"/>
              <a:gd name="connsiteX8" fmla="*/ 0 w 2562990"/>
              <a:gd name="connsiteY8" fmla="*/ 159078 h 954446"/>
              <a:gd name="connsiteX0" fmla="*/ 250 w 2563240"/>
              <a:gd name="connsiteY0" fmla="*/ 159078 h 954446"/>
              <a:gd name="connsiteX1" fmla="*/ 79235 w 2563240"/>
              <a:gd name="connsiteY1" fmla="*/ 6675 h 954446"/>
              <a:gd name="connsiteX2" fmla="*/ 2404162 w 2563240"/>
              <a:gd name="connsiteY2" fmla="*/ 0 h 954446"/>
              <a:gd name="connsiteX3" fmla="*/ 2563240 w 2563240"/>
              <a:gd name="connsiteY3" fmla="*/ 159078 h 954446"/>
              <a:gd name="connsiteX4" fmla="*/ 2563240 w 2563240"/>
              <a:gd name="connsiteY4" fmla="*/ 795368 h 954446"/>
              <a:gd name="connsiteX5" fmla="*/ 2404162 w 2563240"/>
              <a:gd name="connsiteY5" fmla="*/ 954446 h 954446"/>
              <a:gd name="connsiteX6" fmla="*/ 159328 w 2563240"/>
              <a:gd name="connsiteY6" fmla="*/ 954446 h 954446"/>
              <a:gd name="connsiteX7" fmla="*/ 250 w 2563240"/>
              <a:gd name="connsiteY7" fmla="*/ 795368 h 954446"/>
              <a:gd name="connsiteX8" fmla="*/ 250 w 2563240"/>
              <a:gd name="connsiteY8" fmla="*/ 159078 h 954446"/>
              <a:gd name="connsiteX0" fmla="*/ 250 w 2563240"/>
              <a:gd name="connsiteY0" fmla="*/ 159078 h 954446"/>
              <a:gd name="connsiteX1" fmla="*/ 79235 w 2563240"/>
              <a:gd name="connsiteY1" fmla="*/ 6675 h 954446"/>
              <a:gd name="connsiteX2" fmla="*/ 2424185 w 2563240"/>
              <a:gd name="connsiteY2" fmla="*/ 0 h 954446"/>
              <a:gd name="connsiteX3" fmla="*/ 2563240 w 2563240"/>
              <a:gd name="connsiteY3" fmla="*/ 159078 h 954446"/>
              <a:gd name="connsiteX4" fmla="*/ 2563240 w 2563240"/>
              <a:gd name="connsiteY4" fmla="*/ 795368 h 954446"/>
              <a:gd name="connsiteX5" fmla="*/ 2404162 w 2563240"/>
              <a:gd name="connsiteY5" fmla="*/ 954446 h 954446"/>
              <a:gd name="connsiteX6" fmla="*/ 159328 w 2563240"/>
              <a:gd name="connsiteY6" fmla="*/ 954446 h 954446"/>
              <a:gd name="connsiteX7" fmla="*/ 250 w 2563240"/>
              <a:gd name="connsiteY7" fmla="*/ 795368 h 954446"/>
              <a:gd name="connsiteX8" fmla="*/ 250 w 2563240"/>
              <a:gd name="connsiteY8" fmla="*/ 159078 h 954446"/>
              <a:gd name="connsiteX0" fmla="*/ 250 w 2563341"/>
              <a:gd name="connsiteY0" fmla="*/ 159078 h 954446"/>
              <a:gd name="connsiteX1" fmla="*/ 79235 w 2563341"/>
              <a:gd name="connsiteY1" fmla="*/ 6675 h 954446"/>
              <a:gd name="connsiteX2" fmla="*/ 2424185 w 2563341"/>
              <a:gd name="connsiteY2" fmla="*/ 0 h 954446"/>
              <a:gd name="connsiteX3" fmla="*/ 2563240 w 2563341"/>
              <a:gd name="connsiteY3" fmla="*/ 159078 h 954446"/>
              <a:gd name="connsiteX4" fmla="*/ 2563240 w 2563341"/>
              <a:gd name="connsiteY4" fmla="*/ 795368 h 954446"/>
              <a:gd name="connsiteX5" fmla="*/ 2404162 w 2563341"/>
              <a:gd name="connsiteY5" fmla="*/ 954446 h 954446"/>
              <a:gd name="connsiteX6" fmla="*/ 159328 w 2563341"/>
              <a:gd name="connsiteY6" fmla="*/ 954446 h 954446"/>
              <a:gd name="connsiteX7" fmla="*/ 250 w 2563341"/>
              <a:gd name="connsiteY7" fmla="*/ 795368 h 954446"/>
              <a:gd name="connsiteX8" fmla="*/ 250 w 2563341"/>
              <a:gd name="connsiteY8" fmla="*/ 159078 h 954446"/>
              <a:gd name="connsiteX0" fmla="*/ 250 w 2563341"/>
              <a:gd name="connsiteY0" fmla="*/ 159078 h 954446"/>
              <a:gd name="connsiteX1" fmla="*/ 79235 w 2563341"/>
              <a:gd name="connsiteY1" fmla="*/ 6675 h 954446"/>
              <a:gd name="connsiteX2" fmla="*/ 2424185 w 2563341"/>
              <a:gd name="connsiteY2" fmla="*/ 0 h 954446"/>
              <a:gd name="connsiteX3" fmla="*/ 2563240 w 2563341"/>
              <a:gd name="connsiteY3" fmla="*/ 159078 h 954446"/>
              <a:gd name="connsiteX4" fmla="*/ 2563240 w 2563341"/>
              <a:gd name="connsiteY4" fmla="*/ 795368 h 954446"/>
              <a:gd name="connsiteX5" fmla="*/ 2404162 w 2563341"/>
              <a:gd name="connsiteY5" fmla="*/ 954446 h 954446"/>
              <a:gd name="connsiteX6" fmla="*/ 159328 w 2563341"/>
              <a:gd name="connsiteY6" fmla="*/ 954446 h 954446"/>
              <a:gd name="connsiteX7" fmla="*/ 250 w 2563341"/>
              <a:gd name="connsiteY7" fmla="*/ 795368 h 954446"/>
              <a:gd name="connsiteX8" fmla="*/ 250 w 2563341"/>
              <a:gd name="connsiteY8" fmla="*/ 159078 h 954446"/>
              <a:gd name="connsiteX0" fmla="*/ 250 w 2563341"/>
              <a:gd name="connsiteY0" fmla="*/ 159078 h 954446"/>
              <a:gd name="connsiteX1" fmla="*/ 79235 w 2563341"/>
              <a:gd name="connsiteY1" fmla="*/ 6675 h 954446"/>
              <a:gd name="connsiteX2" fmla="*/ 2424185 w 2563341"/>
              <a:gd name="connsiteY2" fmla="*/ 0 h 954446"/>
              <a:gd name="connsiteX3" fmla="*/ 2563240 w 2563341"/>
              <a:gd name="connsiteY3" fmla="*/ 92333 h 954446"/>
              <a:gd name="connsiteX4" fmla="*/ 2563240 w 2563341"/>
              <a:gd name="connsiteY4" fmla="*/ 795368 h 954446"/>
              <a:gd name="connsiteX5" fmla="*/ 2404162 w 2563341"/>
              <a:gd name="connsiteY5" fmla="*/ 954446 h 954446"/>
              <a:gd name="connsiteX6" fmla="*/ 159328 w 2563341"/>
              <a:gd name="connsiteY6" fmla="*/ 954446 h 954446"/>
              <a:gd name="connsiteX7" fmla="*/ 250 w 2563341"/>
              <a:gd name="connsiteY7" fmla="*/ 795368 h 954446"/>
              <a:gd name="connsiteX8" fmla="*/ 250 w 2563341"/>
              <a:gd name="connsiteY8" fmla="*/ 159078 h 954446"/>
              <a:gd name="connsiteX0" fmla="*/ 250 w 2569915"/>
              <a:gd name="connsiteY0" fmla="*/ 159078 h 954446"/>
              <a:gd name="connsiteX1" fmla="*/ 79235 w 2569915"/>
              <a:gd name="connsiteY1" fmla="*/ 6675 h 954446"/>
              <a:gd name="connsiteX2" fmla="*/ 2424185 w 2569915"/>
              <a:gd name="connsiteY2" fmla="*/ 0 h 954446"/>
              <a:gd name="connsiteX3" fmla="*/ 2569914 w 2569915"/>
              <a:gd name="connsiteY3" fmla="*/ 65635 h 954446"/>
              <a:gd name="connsiteX4" fmla="*/ 2563240 w 2569915"/>
              <a:gd name="connsiteY4" fmla="*/ 795368 h 954446"/>
              <a:gd name="connsiteX5" fmla="*/ 2404162 w 2569915"/>
              <a:gd name="connsiteY5" fmla="*/ 954446 h 954446"/>
              <a:gd name="connsiteX6" fmla="*/ 159328 w 2569915"/>
              <a:gd name="connsiteY6" fmla="*/ 954446 h 954446"/>
              <a:gd name="connsiteX7" fmla="*/ 250 w 2569915"/>
              <a:gd name="connsiteY7" fmla="*/ 795368 h 954446"/>
              <a:gd name="connsiteX8" fmla="*/ 250 w 2569915"/>
              <a:gd name="connsiteY8" fmla="*/ 159078 h 954446"/>
              <a:gd name="connsiteX0" fmla="*/ 250 w 2583263"/>
              <a:gd name="connsiteY0" fmla="*/ 159078 h 954446"/>
              <a:gd name="connsiteX1" fmla="*/ 79235 w 2583263"/>
              <a:gd name="connsiteY1" fmla="*/ 6675 h 954446"/>
              <a:gd name="connsiteX2" fmla="*/ 2424185 w 2583263"/>
              <a:gd name="connsiteY2" fmla="*/ 0 h 954446"/>
              <a:gd name="connsiteX3" fmla="*/ 2583263 w 2583263"/>
              <a:gd name="connsiteY3" fmla="*/ 72310 h 954446"/>
              <a:gd name="connsiteX4" fmla="*/ 2563240 w 2583263"/>
              <a:gd name="connsiteY4" fmla="*/ 795368 h 954446"/>
              <a:gd name="connsiteX5" fmla="*/ 2404162 w 2583263"/>
              <a:gd name="connsiteY5" fmla="*/ 954446 h 954446"/>
              <a:gd name="connsiteX6" fmla="*/ 159328 w 2583263"/>
              <a:gd name="connsiteY6" fmla="*/ 954446 h 954446"/>
              <a:gd name="connsiteX7" fmla="*/ 250 w 2583263"/>
              <a:gd name="connsiteY7" fmla="*/ 795368 h 954446"/>
              <a:gd name="connsiteX8" fmla="*/ 250 w 2583263"/>
              <a:gd name="connsiteY8" fmla="*/ 159078 h 954446"/>
              <a:gd name="connsiteX0" fmla="*/ 250 w 2576588"/>
              <a:gd name="connsiteY0" fmla="*/ 159078 h 954446"/>
              <a:gd name="connsiteX1" fmla="*/ 79235 w 2576588"/>
              <a:gd name="connsiteY1" fmla="*/ 6675 h 954446"/>
              <a:gd name="connsiteX2" fmla="*/ 2424185 w 2576588"/>
              <a:gd name="connsiteY2" fmla="*/ 0 h 954446"/>
              <a:gd name="connsiteX3" fmla="*/ 2576588 w 2576588"/>
              <a:gd name="connsiteY3" fmla="*/ 72310 h 954446"/>
              <a:gd name="connsiteX4" fmla="*/ 2563240 w 2576588"/>
              <a:gd name="connsiteY4" fmla="*/ 795368 h 954446"/>
              <a:gd name="connsiteX5" fmla="*/ 2404162 w 2576588"/>
              <a:gd name="connsiteY5" fmla="*/ 954446 h 954446"/>
              <a:gd name="connsiteX6" fmla="*/ 159328 w 2576588"/>
              <a:gd name="connsiteY6" fmla="*/ 954446 h 954446"/>
              <a:gd name="connsiteX7" fmla="*/ 250 w 2576588"/>
              <a:gd name="connsiteY7" fmla="*/ 795368 h 954446"/>
              <a:gd name="connsiteX8" fmla="*/ 250 w 2576588"/>
              <a:gd name="connsiteY8" fmla="*/ 159078 h 954446"/>
              <a:gd name="connsiteX0" fmla="*/ 4 w 2583016"/>
              <a:gd name="connsiteY0" fmla="*/ 112357 h 954446"/>
              <a:gd name="connsiteX1" fmla="*/ 85663 w 2583016"/>
              <a:gd name="connsiteY1" fmla="*/ 6675 h 954446"/>
              <a:gd name="connsiteX2" fmla="*/ 2430613 w 2583016"/>
              <a:gd name="connsiteY2" fmla="*/ 0 h 954446"/>
              <a:gd name="connsiteX3" fmla="*/ 2583016 w 2583016"/>
              <a:gd name="connsiteY3" fmla="*/ 72310 h 954446"/>
              <a:gd name="connsiteX4" fmla="*/ 2569668 w 2583016"/>
              <a:gd name="connsiteY4" fmla="*/ 795368 h 954446"/>
              <a:gd name="connsiteX5" fmla="*/ 2410590 w 2583016"/>
              <a:gd name="connsiteY5" fmla="*/ 954446 h 954446"/>
              <a:gd name="connsiteX6" fmla="*/ 165756 w 2583016"/>
              <a:gd name="connsiteY6" fmla="*/ 954446 h 954446"/>
              <a:gd name="connsiteX7" fmla="*/ 6678 w 2583016"/>
              <a:gd name="connsiteY7" fmla="*/ 795368 h 954446"/>
              <a:gd name="connsiteX8" fmla="*/ 4 w 2583016"/>
              <a:gd name="connsiteY8" fmla="*/ 112357 h 95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83016" h="954446">
                <a:moveTo>
                  <a:pt x="4" y="112357"/>
                </a:moveTo>
                <a:cubicBezTo>
                  <a:pt x="4" y="24501"/>
                  <a:pt x="-2193" y="6675"/>
                  <a:pt x="85663" y="6675"/>
                </a:cubicBezTo>
                <a:lnTo>
                  <a:pt x="2430613" y="0"/>
                </a:lnTo>
                <a:cubicBezTo>
                  <a:pt x="2578539" y="6674"/>
                  <a:pt x="2583016" y="-15546"/>
                  <a:pt x="2583016" y="72310"/>
                </a:cubicBezTo>
                <a:cubicBezTo>
                  <a:pt x="2580791" y="315554"/>
                  <a:pt x="2571893" y="552124"/>
                  <a:pt x="2569668" y="795368"/>
                </a:cubicBezTo>
                <a:cubicBezTo>
                  <a:pt x="2569668" y="883224"/>
                  <a:pt x="2498446" y="954446"/>
                  <a:pt x="2410590" y="954446"/>
                </a:cubicBezTo>
                <a:lnTo>
                  <a:pt x="165756" y="954446"/>
                </a:lnTo>
                <a:cubicBezTo>
                  <a:pt x="77900" y="954446"/>
                  <a:pt x="6678" y="883224"/>
                  <a:pt x="6678" y="795368"/>
                </a:cubicBezTo>
                <a:cubicBezTo>
                  <a:pt x="4453" y="567698"/>
                  <a:pt x="2229" y="340027"/>
                  <a:pt x="4" y="112357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ADB9B04-2FDC-450A-8E9D-BBB3119698FF}"/>
              </a:ext>
            </a:extLst>
          </p:cNvPr>
          <p:cNvSpPr/>
          <p:nvPr/>
        </p:nvSpPr>
        <p:spPr>
          <a:xfrm>
            <a:off x="766134" y="965953"/>
            <a:ext cx="2583016" cy="731520"/>
          </a:xfrm>
          <a:custGeom>
            <a:avLst/>
            <a:gdLst>
              <a:gd name="connsiteX0" fmla="*/ 0 w 2562990"/>
              <a:gd name="connsiteY0" fmla="*/ 159078 h 954446"/>
              <a:gd name="connsiteX1" fmla="*/ 159078 w 2562990"/>
              <a:gd name="connsiteY1" fmla="*/ 0 h 954446"/>
              <a:gd name="connsiteX2" fmla="*/ 2403912 w 2562990"/>
              <a:gd name="connsiteY2" fmla="*/ 0 h 954446"/>
              <a:gd name="connsiteX3" fmla="*/ 2562990 w 2562990"/>
              <a:gd name="connsiteY3" fmla="*/ 159078 h 954446"/>
              <a:gd name="connsiteX4" fmla="*/ 2562990 w 2562990"/>
              <a:gd name="connsiteY4" fmla="*/ 795368 h 954446"/>
              <a:gd name="connsiteX5" fmla="*/ 2403912 w 2562990"/>
              <a:gd name="connsiteY5" fmla="*/ 954446 h 954446"/>
              <a:gd name="connsiteX6" fmla="*/ 159078 w 2562990"/>
              <a:gd name="connsiteY6" fmla="*/ 954446 h 954446"/>
              <a:gd name="connsiteX7" fmla="*/ 0 w 2562990"/>
              <a:gd name="connsiteY7" fmla="*/ 795368 h 954446"/>
              <a:gd name="connsiteX8" fmla="*/ 0 w 2562990"/>
              <a:gd name="connsiteY8" fmla="*/ 159078 h 954446"/>
              <a:gd name="connsiteX0" fmla="*/ 250 w 2563240"/>
              <a:gd name="connsiteY0" fmla="*/ 159078 h 954446"/>
              <a:gd name="connsiteX1" fmla="*/ 79235 w 2563240"/>
              <a:gd name="connsiteY1" fmla="*/ 6675 h 954446"/>
              <a:gd name="connsiteX2" fmla="*/ 2404162 w 2563240"/>
              <a:gd name="connsiteY2" fmla="*/ 0 h 954446"/>
              <a:gd name="connsiteX3" fmla="*/ 2563240 w 2563240"/>
              <a:gd name="connsiteY3" fmla="*/ 159078 h 954446"/>
              <a:gd name="connsiteX4" fmla="*/ 2563240 w 2563240"/>
              <a:gd name="connsiteY4" fmla="*/ 795368 h 954446"/>
              <a:gd name="connsiteX5" fmla="*/ 2404162 w 2563240"/>
              <a:gd name="connsiteY5" fmla="*/ 954446 h 954446"/>
              <a:gd name="connsiteX6" fmla="*/ 159328 w 2563240"/>
              <a:gd name="connsiteY6" fmla="*/ 954446 h 954446"/>
              <a:gd name="connsiteX7" fmla="*/ 250 w 2563240"/>
              <a:gd name="connsiteY7" fmla="*/ 795368 h 954446"/>
              <a:gd name="connsiteX8" fmla="*/ 250 w 2563240"/>
              <a:gd name="connsiteY8" fmla="*/ 159078 h 954446"/>
              <a:gd name="connsiteX0" fmla="*/ 250 w 2563240"/>
              <a:gd name="connsiteY0" fmla="*/ 159078 h 954446"/>
              <a:gd name="connsiteX1" fmla="*/ 79235 w 2563240"/>
              <a:gd name="connsiteY1" fmla="*/ 6675 h 954446"/>
              <a:gd name="connsiteX2" fmla="*/ 2424185 w 2563240"/>
              <a:gd name="connsiteY2" fmla="*/ 0 h 954446"/>
              <a:gd name="connsiteX3" fmla="*/ 2563240 w 2563240"/>
              <a:gd name="connsiteY3" fmla="*/ 159078 h 954446"/>
              <a:gd name="connsiteX4" fmla="*/ 2563240 w 2563240"/>
              <a:gd name="connsiteY4" fmla="*/ 795368 h 954446"/>
              <a:gd name="connsiteX5" fmla="*/ 2404162 w 2563240"/>
              <a:gd name="connsiteY5" fmla="*/ 954446 h 954446"/>
              <a:gd name="connsiteX6" fmla="*/ 159328 w 2563240"/>
              <a:gd name="connsiteY6" fmla="*/ 954446 h 954446"/>
              <a:gd name="connsiteX7" fmla="*/ 250 w 2563240"/>
              <a:gd name="connsiteY7" fmla="*/ 795368 h 954446"/>
              <a:gd name="connsiteX8" fmla="*/ 250 w 2563240"/>
              <a:gd name="connsiteY8" fmla="*/ 159078 h 954446"/>
              <a:gd name="connsiteX0" fmla="*/ 250 w 2563341"/>
              <a:gd name="connsiteY0" fmla="*/ 159078 h 954446"/>
              <a:gd name="connsiteX1" fmla="*/ 79235 w 2563341"/>
              <a:gd name="connsiteY1" fmla="*/ 6675 h 954446"/>
              <a:gd name="connsiteX2" fmla="*/ 2424185 w 2563341"/>
              <a:gd name="connsiteY2" fmla="*/ 0 h 954446"/>
              <a:gd name="connsiteX3" fmla="*/ 2563240 w 2563341"/>
              <a:gd name="connsiteY3" fmla="*/ 159078 h 954446"/>
              <a:gd name="connsiteX4" fmla="*/ 2563240 w 2563341"/>
              <a:gd name="connsiteY4" fmla="*/ 795368 h 954446"/>
              <a:gd name="connsiteX5" fmla="*/ 2404162 w 2563341"/>
              <a:gd name="connsiteY5" fmla="*/ 954446 h 954446"/>
              <a:gd name="connsiteX6" fmla="*/ 159328 w 2563341"/>
              <a:gd name="connsiteY6" fmla="*/ 954446 h 954446"/>
              <a:gd name="connsiteX7" fmla="*/ 250 w 2563341"/>
              <a:gd name="connsiteY7" fmla="*/ 795368 h 954446"/>
              <a:gd name="connsiteX8" fmla="*/ 250 w 2563341"/>
              <a:gd name="connsiteY8" fmla="*/ 159078 h 954446"/>
              <a:gd name="connsiteX0" fmla="*/ 250 w 2563341"/>
              <a:gd name="connsiteY0" fmla="*/ 159078 h 954446"/>
              <a:gd name="connsiteX1" fmla="*/ 79235 w 2563341"/>
              <a:gd name="connsiteY1" fmla="*/ 6675 h 954446"/>
              <a:gd name="connsiteX2" fmla="*/ 2424185 w 2563341"/>
              <a:gd name="connsiteY2" fmla="*/ 0 h 954446"/>
              <a:gd name="connsiteX3" fmla="*/ 2563240 w 2563341"/>
              <a:gd name="connsiteY3" fmla="*/ 159078 h 954446"/>
              <a:gd name="connsiteX4" fmla="*/ 2563240 w 2563341"/>
              <a:gd name="connsiteY4" fmla="*/ 795368 h 954446"/>
              <a:gd name="connsiteX5" fmla="*/ 2404162 w 2563341"/>
              <a:gd name="connsiteY5" fmla="*/ 954446 h 954446"/>
              <a:gd name="connsiteX6" fmla="*/ 159328 w 2563341"/>
              <a:gd name="connsiteY6" fmla="*/ 954446 h 954446"/>
              <a:gd name="connsiteX7" fmla="*/ 250 w 2563341"/>
              <a:gd name="connsiteY7" fmla="*/ 795368 h 954446"/>
              <a:gd name="connsiteX8" fmla="*/ 250 w 2563341"/>
              <a:gd name="connsiteY8" fmla="*/ 159078 h 954446"/>
              <a:gd name="connsiteX0" fmla="*/ 250 w 2563341"/>
              <a:gd name="connsiteY0" fmla="*/ 159078 h 954446"/>
              <a:gd name="connsiteX1" fmla="*/ 79235 w 2563341"/>
              <a:gd name="connsiteY1" fmla="*/ 6675 h 954446"/>
              <a:gd name="connsiteX2" fmla="*/ 2424185 w 2563341"/>
              <a:gd name="connsiteY2" fmla="*/ 0 h 954446"/>
              <a:gd name="connsiteX3" fmla="*/ 2563240 w 2563341"/>
              <a:gd name="connsiteY3" fmla="*/ 92333 h 954446"/>
              <a:gd name="connsiteX4" fmla="*/ 2563240 w 2563341"/>
              <a:gd name="connsiteY4" fmla="*/ 795368 h 954446"/>
              <a:gd name="connsiteX5" fmla="*/ 2404162 w 2563341"/>
              <a:gd name="connsiteY5" fmla="*/ 954446 h 954446"/>
              <a:gd name="connsiteX6" fmla="*/ 159328 w 2563341"/>
              <a:gd name="connsiteY6" fmla="*/ 954446 h 954446"/>
              <a:gd name="connsiteX7" fmla="*/ 250 w 2563341"/>
              <a:gd name="connsiteY7" fmla="*/ 795368 h 954446"/>
              <a:gd name="connsiteX8" fmla="*/ 250 w 2563341"/>
              <a:gd name="connsiteY8" fmla="*/ 159078 h 954446"/>
              <a:gd name="connsiteX0" fmla="*/ 250 w 2569915"/>
              <a:gd name="connsiteY0" fmla="*/ 159078 h 954446"/>
              <a:gd name="connsiteX1" fmla="*/ 79235 w 2569915"/>
              <a:gd name="connsiteY1" fmla="*/ 6675 h 954446"/>
              <a:gd name="connsiteX2" fmla="*/ 2424185 w 2569915"/>
              <a:gd name="connsiteY2" fmla="*/ 0 h 954446"/>
              <a:gd name="connsiteX3" fmla="*/ 2569914 w 2569915"/>
              <a:gd name="connsiteY3" fmla="*/ 65635 h 954446"/>
              <a:gd name="connsiteX4" fmla="*/ 2563240 w 2569915"/>
              <a:gd name="connsiteY4" fmla="*/ 795368 h 954446"/>
              <a:gd name="connsiteX5" fmla="*/ 2404162 w 2569915"/>
              <a:gd name="connsiteY5" fmla="*/ 954446 h 954446"/>
              <a:gd name="connsiteX6" fmla="*/ 159328 w 2569915"/>
              <a:gd name="connsiteY6" fmla="*/ 954446 h 954446"/>
              <a:gd name="connsiteX7" fmla="*/ 250 w 2569915"/>
              <a:gd name="connsiteY7" fmla="*/ 795368 h 954446"/>
              <a:gd name="connsiteX8" fmla="*/ 250 w 2569915"/>
              <a:gd name="connsiteY8" fmla="*/ 159078 h 954446"/>
              <a:gd name="connsiteX0" fmla="*/ 250 w 2583263"/>
              <a:gd name="connsiteY0" fmla="*/ 159078 h 954446"/>
              <a:gd name="connsiteX1" fmla="*/ 79235 w 2583263"/>
              <a:gd name="connsiteY1" fmla="*/ 6675 h 954446"/>
              <a:gd name="connsiteX2" fmla="*/ 2424185 w 2583263"/>
              <a:gd name="connsiteY2" fmla="*/ 0 h 954446"/>
              <a:gd name="connsiteX3" fmla="*/ 2583263 w 2583263"/>
              <a:gd name="connsiteY3" fmla="*/ 72310 h 954446"/>
              <a:gd name="connsiteX4" fmla="*/ 2563240 w 2583263"/>
              <a:gd name="connsiteY4" fmla="*/ 795368 h 954446"/>
              <a:gd name="connsiteX5" fmla="*/ 2404162 w 2583263"/>
              <a:gd name="connsiteY5" fmla="*/ 954446 h 954446"/>
              <a:gd name="connsiteX6" fmla="*/ 159328 w 2583263"/>
              <a:gd name="connsiteY6" fmla="*/ 954446 h 954446"/>
              <a:gd name="connsiteX7" fmla="*/ 250 w 2583263"/>
              <a:gd name="connsiteY7" fmla="*/ 795368 h 954446"/>
              <a:gd name="connsiteX8" fmla="*/ 250 w 2583263"/>
              <a:gd name="connsiteY8" fmla="*/ 159078 h 954446"/>
              <a:gd name="connsiteX0" fmla="*/ 250 w 2576588"/>
              <a:gd name="connsiteY0" fmla="*/ 159078 h 954446"/>
              <a:gd name="connsiteX1" fmla="*/ 79235 w 2576588"/>
              <a:gd name="connsiteY1" fmla="*/ 6675 h 954446"/>
              <a:gd name="connsiteX2" fmla="*/ 2424185 w 2576588"/>
              <a:gd name="connsiteY2" fmla="*/ 0 h 954446"/>
              <a:gd name="connsiteX3" fmla="*/ 2576588 w 2576588"/>
              <a:gd name="connsiteY3" fmla="*/ 72310 h 954446"/>
              <a:gd name="connsiteX4" fmla="*/ 2563240 w 2576588"/>
              <a:gd name="connsiteY4" fmla="*/ 795368 h 954446"/>
              <a:gd name="connsiteX5" fmla="*/ 2404162 w 2576588"/>
              <a:gd name="connsiteY5" fmla="*/ 954446 h 954446"/>
              <a:gd name="connsiteX6" fmla="*/ 159328 w 2576588"/>
              <a:gd name="connsiteY6" fmla="*/ 954446 h 954446"/>
              <a:gd name="connsiteX7" fmla="*/ 250 w 2576588"/>
              <a:gd name="connsiteY7" fmla="*/ 795368 h 954446"/>
              <a:gd name="connsiteX8" fmla="*/ 250 w 2576588"/>
              <a:gd name="connsiteY8" fmla="*/ 159078 h 954446"/>
              <a:gd name="connsiteX0" fmla="*/ 4 w 2583016"/>
              <a:gd name="connsiteY0" fmla="*/ 112357 h 954446"/>
              <a:gd name="connsiteX1" fmla="*/ 85663 w 2583016"/>
              <a:gd name="connsiteY1" fmla="*/ 6675 h 954446"/>
              <a:gd name="connsiteX2" fmla="*/ 2430613 w 2583016"/>
              <a:gd name="connsiteY2" fmla="*/ 0 h 954446"/>
              <a:gd name="connsiteX3" fmla="*/ 2583016 w 2583016"/>
              <a:gd name="connsiteY3" fmla="*/ 72310 h 954446"/>
              <a:gd name="connsiteX4" fmla="*/ 2569668 w 2583016"/>
              <a:gd name="connsiteY4" fmla="*/ 795368 h 954446"/>
              <a:gd name="connsiteX5" fmla="*/ 2410590 w 2583016"/>
              <a:gd name="connsiteY5" fmla="*/ 954446 h 954446"/>
              <a:gd name="connsiteX6" fmla="*/ 165756 w 2583016"/>
              <a:gd name="connsiteY6" fmla="*/ 954446 h 954446"/>
              <a:gd name="connsiteX7" fmla="*/ 6678 w 2583016"/>
              <a:gd name="connsiteY7" fmla="*/ 795368 h 954446"/>
              <a:gd name="connsiteX8" fmla="*/ 4 w 2583016"/>
              <a:gd name="connsiteY8" fmla="*/ 112357 h 95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83016" h="954446">
                <a:moveTo>
                  <a:pt x="4" y="112357"/>
                </a:moveTo>
                <a:cubicBezTo>
                  <a:pt x="4" y="24501"/>
                  <a:pt x="-2193" y="6675"/>
                  <a:pt x="85663" y="6675"/>
                </a:cubicBezTo>
                <a:lnTo>
                  <a:pt x="2430613" y="0"/>
                </a:lnTo>
                <a:cubicBezTo>
                  <a:pt x="2578539" y="6674"/>
                  <a:pt x="2583016" y="-15546"/>
                  <a:pt x="2583016" y="72310"/>
                </a:cubicBezTo>
                <a:cubicBezTo>
                  <a:pt x="2580791" y="315554"/>
                  <a:pt x="2571893" y="552124"/>
                  <a:pt x="2569668" y="795368"/>
                </a:cubicBezTo>
                <a:cubicBezTo>
                  <a:pt x="2569668" y="883224"/>
                  <a:pt x="2498446" y="954446"/>
                  <a:pt x="2410590" y="954446"/>
                </a:cubicBezTo>
                <a:lnTo>
                  <a:pt x="165756" y="954446"/>
                </a:lnTo>
                <a:cubicBezTo>
                  <a:pt x="77900" y="954446"/>
                  <a:pt x="6678" y="883224"/>
                  <a:pt x="6678" y="795368"/>
                </a:cubicBezTo>
                <a:cubicBezTo>
                  <a:pt x="4453" y="567698"/>
                  <a:pt x="2229" y="340027"/>
                  <a:pt x="4" y="112357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ucida Sans" panose="020B0602030504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B5B63B-9E47-46A7-9452-CB1A9EA183EB}"/>
              </a:ext>
            </a:extLst>
          </p:cNvPr>
          <p:cNvSpPr txBox="1"/>
          <p:nvPr/>
        </p:nvSpPr>
        <p:spPr>
          <a:xfrm>
            <a:off x="1268913" y="1065347"/>
            <a:ext cx="1556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Lucida Sans" panose="020B0602030504020204" pitchFamily="34" charset="0"/>
              </a:rPr>
              <a:t>Phase 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4DC8483-4CF4-48AB-813F-FBCADD7F2EEA}"/>
              </a:ext>
            </a:extLst>
          </p:cNvPr>
          <p:cNvSpPr/>
          <p:nvPr/>
        </p:nvSpPr>
        <p:spPr>
          <a:xfrm>
            <a:off x="305717" y="2586887"/>
            <a:ext cx="11580566" cy="1684225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CF97BD-5772-4BA3-A443-946D9725F667}"/>
              </a:ext>
            </a:extLst>
          </p:cNvPr>
          <p:cNvSpPr txBox="1"/>
          <p:nvPr/>
        </p:nvSpPr>
        <p:spPr>
          <a:xfrm>
            <a:off x="1268915" y="2691038"/>
            <a:ext cx="1556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Lucida Sans" panose="020B0602030504020204" pitchFamily="34" charset="0"/>
              </a:rPr>
              <a:t>Phase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02DED2-5E22-42DF-86C7-B9BC6B3861ED}"/>
              </a:ext>
            </a:extLst>
          </p:cNvPr>
          <p:cNvSpPr txBox="1"/>
          <p:nvPr/>
        </p:nvSpPr>
        <p:spPr>
          <a:xfrm>
            <a:off x="1268913" y="4375263"/>
            <a:ext cx="1556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Lucida Sans" panose="020B0602030504020204" pitchFamily="34" charset="0"/>
              </a:rPr>
              <a:t>Phase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E3AE0AE-05DC-4062-B563-6A0CBB159CFB}"/>
              </a:ext>
            </a:extLst>
          </p:cNvPr>
          <p:cNvSpPr txBox="1"/>
          <p:nvPr/>
        </p:nvSpPr>
        <p:spPr>
          <a:xfrm>
            <a:off x="8299192" y="1545588"/>
            <a:ext cx="2979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4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Lucida Sans" panose="020B0602030504020204" pitchFamily="34" charset="0"/>
              </a:rPr>
              <a:t>Isolate Growth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B2E52BC-93CA-491F-8BA7-35AEB27DF272}"/>
              </a:ext>
            </a:extLst>
          </p:cNvPr>
          <p:cNvSpPr txBox="1"/>
          <p:nvPr/>
        </p:nvSpPr>
        <p:spPr>
          <a:xfrm>
            <a:off x="7672552" y="70524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0E23CF1-7218-4917-B6EE-48F54BA5DDC0}"/>
              </a:ext>
            </a:extLst>
          </p:cNvPr>
          <p:cNvSpPr txBox="1"/>
          <p:nvPr/>
        </p:nvSpPr>
        <p:spPr>
          <a:xfrm>
            <a:off x="8299192" y="3198166"/>
            <a:ext cx="2979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4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Lucida Sans" panose="020B0602030504020204" pitchFamily="34" charset="0"/>
              </a:rPr>
              <a:t>DNA Extraction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430D4F3-75E3-404E-8EE4-99062EA8C943}"/>
              </a:ext>
            </a:extLst>
          </p:cNvPr>
          <p:cNvSpPr txBox="1"/>
          <p:nvPr/>
        </p:nvSpPr>
        <p:spPr>
          <a:xfrm>
            <a:off x="7787059" y="4846635"/>
            <a:ext cx="4206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4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Lucida Sans" panose="020B0602030504020204" pitchFamily="34" charset="0"/>
              </a:rPr>
              <a:t>Replication &amp; Analysis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FC9FCE-DBE5-4E22-ACFF-5B04BC3FF595}"/>
              </a:ext>
            </a:extLst>
          </p:cNvPr>
          <p:cNvSpPr txBox="1"/>
          <p:nvPr/>
        </p:nvSpPr>
        <p:spPr>
          <a:xfrm>
            <a:off x="5360008" y="1016356"/>
            <a:ext cx="1884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Lucida Sans" panose="020B0602030504020204" pitchFamily="34" charset="0"/>
              </a:rPr>
              <a:t>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20AB72-8458-474E-A3AA-E1410B5804F8}"/>
              </a:ext>
            </a:extLst>
          </p:cNvPr>
          <p:cNvSpPr txBox="1"/>
          <p:nvPr/>
        </p:nvSpPr>
        <p:spPr>
          <a:xfrm>
            <a:off x="6735359" y="1031745"/>
            <a:ext cx="1884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Lucida Sans" panose="020B0602030504020204" pitchFamily="34" charset="0"/>
              </a:rPr>
              <a:t>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73C66A-9902-4AB2-9CB8-CDCB85AEEDB1}"/>
              </a:ext>
            </a:extLst>
          </p:cNvPr>
          <p:cNvSpPr txBox="1"/>
          <p:nvPr/>
        </p:nvSpPr>
        <p:spPr>
          <a:xfrm>
            <a:off x="8063329" y="1016356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Lucida Sans" panose="020B0602030504020204" pitchFamily="34" charset="0"/>
              </a:rPr>
              <a:t>10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539352B-B9CB-4984-BB4E-C63EE8BC4C64}"/>
              </a:ext>
            </a:extLst>
          </p:cNvPr>
          <p:cNvSpPr txBox="1"/>
          <p:nvPr/>
        </p:nvSpPr>
        <p:spPr>
          <a:xfrm>
            <a:off x="8063329" y="2611422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Lucida Sans" panose="020B0602030504020204" pitchFamily="34" charset="0"/>
              </a:rPr>
              <a:t>11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8149631-ED24-42B4-B011-D4B3612562F7}"/>
              </a:ext>
            </a:extLst>
          </p:cNvPr>
          <p:cNvSpPr txBox="1"/>
          <p:nvPr/>
        </p:nvSpPr>
        <p:spPr>
          <a:xfrm>
            <a:off x="6708467" y="4312284"/>
            <a:ext cx="5147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Lucida Sans" panose="020B0602030504020204" pitchFamily="34" charset="0"/>
              </a:rPr>
              <a:t>12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C20B575-74EB-46E6-900F-BCFCB200307C}"/>
              </a:ext>
            </a:extLst>
          </p:cNvPr>
          <p:cNvSpPr txBox="1"/>
          <p:nvPr/>
        </p:nvSpPr>
        <p:spPr>
          <a:xfrm>
            <a:off x="8063329" y="4315142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Lucida Sans" panose="020B0602030504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885386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BF3F1D4-36F0-443C-A010-7EB18C0B9C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812" y="944998"/>
            <a:ext cx="7130905" cy="4882061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B49946-3225-415B-9B8A-5D6DC05F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56" y="-10633"/>
            <a:ext cx="12408195" cy="844524"/>
          </a:xfrm>
        </p:spPr>
        <p:txBody>
          <a:bodyPr>
            <a:normAutofit/>
          </a:bodyPr>
          <a:lstStyle/>
          <a:p>
            <a:r>
              <a:rPr lang="en-U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Lucida Sans" panose="020B0602030504020204" pitchFamily="34" charset="0"/>
              </a:rPr>
              <a:t>Results &amp; Discussion – Isolate Traits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A904-74F6-49A5-B864-45CE9EBBAAC4}"/>
              </a:ext>
            </a:extLst>
          </p:cNvPr>
          <p:cNvSpPr txBox="1"/>
          <p:nvPr/>
        </p:nvSpPr>
        <p:spPr>
          <a:xfrm>
            <a:off x="148856" y="1020135"/>
            <a:ext cx="45401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Lucida Sans" panose="020B0602030504020204" pitchFamily="34" charset="0"/>
              </a:rPr>
              <a:t>Higher annual precipitation results in more life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Lucida Sans" panose="020B0602030504020204" pitchFamily="34" charset="0"/>
              </a:rPr>
              <a:t>More Chemoautotrophs than Heterotrophs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Lucida Sans" panose="020B0602030504020204" pitchFamily="34" charset="0"/>
              </a:rPr>
              <a:t> Most isolates grew from surface soil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6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036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32433-6262-43FF-A917-E43CC6F56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30" y="0"/>
            <a:ext cx="12021670" cy="848376"/>
          </a:xfrm>
        </p:spPr>
        <p:txBody>
          <a:bodyPr/>
          <a:lstStyle/>
          <a:p>
            <a:r>
              <a:rPr lang="en-U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Lucida Sans" panose="020B0602030504020204" pitchFamily="34" charset="0"/>
              </a:rPr>
              <a:t>Results – Biological Identity </a:t>
            </a:r>
          </a:p>
        </p:txBody>
      </p:sp>
      <p:pic>
        <p:nvPicPr>
          <p:cNvPr id="11" name="Content Placeholder 10" descr="A screenshot of text&#10;&#10;Description generated with very high confidence">
            <a:extLst>
              <a:ext uri="{FF2B5EF4-FFF2-40B4-BE49-F238E27FC236}">
                <a16:creationId xmlns:a16="http://schemas.microsoft.com/office/drawing/2014/main" id="{DDC38696-CF35-431C-8133-AE870E29A7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115" y="1008124"/>
            <a:ext cx="6737499" cy="4478280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24A7050-B4FA-4317-8500-63AA357B55D0}"/>
              </a:ext>
            </a:extLst>
          </p:cNvPr>
          <p:cNvSpPr/>
          <p:nvPr/>
        </p:nvSpPr>
        <p:spPr>
          <a:xfrm>
            <a:off x="5188688" y="5486404"/>
            <a:ext cx="68119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Lucida Sans" panose="020B0602030504020204" pitchFamily="34" charset="0"/>
              </a:rPr>
              <a:t>Phylogenic tree of a single isolate compared to phyla with similar evolutionary relationships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041EB-E100-4207-95C4-85DE838B53CF}"/>
              </a:ext>
            </a:extLst>
          </p:cNvPr>
          <p:cNvSpPr txBox="1"/>
          <p:nvPr/>
        </p:nvSpPr>
        <p:spPr>
          <a:xfrm>
            <a:off x="170330" y="1077505"/>
            <a:ext cx="5188688" cy="44088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Lucida Sans" panose="020B0602030504020204" pitchFamily="34" charset="0"/>
              </a:rPr>
              <a:t>Similar to life found in other hyper-arid areas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Lucida Sans" panose="020B0602030504020204" pitchFamily="34" charset="0"/>
              </a:rPr>
              <a:t>Part of Actinobacteria phyla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Lucida Sans" panose="020B0602030504020204" pitchFamily="34" charset="0"/>
              </a:rPr>
              <a:t>Actinobacteria survive via atmospheric H</a:t>
            </a:r>
            <a:r>
              <a:rPr lang="en-US" sz="2600" baseline="-250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Lucida Sans" panose="020B0602030504020204" pitchFamily="34" charset="0"/>
              </a:rPr>
              <a:t>2</a:t>
            </a:r>
            <a:r>
              <a:rPr lang="en-US" sz="26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Lucida Sans" panose="020B0602030504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Lucida Sans" panose="020B0602030504020204" pitchFamily="34" charset="0"/>
              </a:rPr>
              <a:t>Potential C sources: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Lucida Sans" panose="020B0602030504020204" pitchFamily="34" charset="0"/>
              </a:rPr>
              <a:t>Carbon Dioxide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Lucida Sans" panose="020B0602030504020204" pitchFamily="34" charset="0"/>
              </a:rPr>
              <a:t>Carbon Monoxide</a:t>
            </a:r>
            <a:r>
              <a:rPr lang="en-US" sz="28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Lucida Sans" panose="020B0602030504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40663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2FA0F-218C-4BF7-87EF-E07F30ADB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842684"/>
            <a:ext cx="3987209" cy="51244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>
                <a:latin typeface="Lucida Sans" panose="020B0602030504020204" pitchFamily="34" charset="0"/>
              </a:rPr>
              <a:t>Data shows us what life might look like</a:t>
            </a:r>
          </a:p>
          <a:p>
            <a:pPr marL="0" indent="0" algn="ctr">
              <a:buNone/>
            </a:pPr>
            <a:endParaRPr lang="en-US" dirty="0">
              <a:latin typeface="Lucida Sans" panose="020B0602030504020204" pitchFamily="34" charset="0"/>
            </a:endParaRPr>
          </a:p>
          <a:p>
            <a:pPr marL="0" indent="0" algn="ctr">
              <a:buNone/>
            </a:pPr>
            <a:endParaRPr lang="en-US" dirty="0">
              <a:latin typeface="Lucida Sans" panose="020B0602030504020204" pitchFamily="34" charset="0"/>
            </a:endParaRPr>
          </a:p>
          <a:p>
            <a:pPr marL="0" indent="0" algn="ctr">
              <a:buNone/>
            </a:pPr>
            <a:endParaRPr lang="en-US" dirty="0">
              <a:latin typeface="Lucida Sans" panose="020B0602030504020204" pitchFamily="34" charset="0"/>
            </a:endParaRPr>
          </a:p>
          <a:p>
            <a:pPr marL="0" indent="0" algn="ctr">
              <a:buNone/>
            </a:pPr>
            <a:endParaRPr lang="en-US" dirty="0">
              <a:latin typeface="Lucida Sans" panose="020B0602030504020204" pitchFamily="34" charset="0"/>
            </a:endParaRPr>
          </a:p>
          <a:p>
            <a:pPr marL="0" indent="0" algn="ctr">
              <a:buNone/>
            </a:pPr>
            <a:endParaRPr lang="en-US" dirty="0">
              <a:latin typeface="Lucida Sans" panose="020B0602030504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dirty="0">
              <a:latin typeface="Lucida Sans" panose="020B0602030504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dirty="0">
              <a:latin typeface="Lucida Sans" panose="020B0602030504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Lucida Sans" panose="020B0602030504020204" pitchFamily="34" charset="0"/>
              </a:rPr>
              <a:t>Need more of the DNA sequenced</a:t>
            </a:r>
          </a:p>
        </p:txBody>
      </p:sp>
      <p:pic>
        <p:nvPicPr>
          <p:cNvPr id="17" name="Picture 16" descr="A close up of a crab&#10;&#10;Description generated with high confidence">
            <a:extLst>
              <a:ext uri="{FF2B5EF4-FFF2-40B4-BE49-F238E27FC236}">
                <a16:creationId xmlns:a16="http://schemas.microsoft.com/office/drawing/2014/main" id="{2E4F7536-8D37-4B3D-B7FC-A9ACE9EE0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14835" y="1786270"/>
            <a:ext cx="3531955" cy="29144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 descr="A picture containing animal, invertebrate&#10;&#10;Description generated with high confidence">
            <a:extLst>
              <a:ext uri="{FF2B5EF4-FFF2-40B4-BE49-F238E27FC236}">
                <a16:creationId xmlns:a16="http://schemas.microsoft.com/office/drawing/2014/main" id="{50AFE676-F7D0-4866-9B7F-A2F5189D20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16993" y="1786271"/>
            <a:ext cx="3531955" cy="29144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2B2E9A-6E48-4831-A385-2C587C975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70" y="1"/>
            <a:ext cx="12057529" cy="842682"/>
          </a:xfrm>
        </p:spPr>
        <p:txBody>
          <a:bodyPr/>
          <a:lstStyle/>
          <a:p>
            <a:r>
              <a:rPr lang="en-U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Lucida Sans" panose="020B0602030504020204" pitchFamily="34" charset="0"/>
              </a:rPr>
              <a:t>Conclusion – Next Steps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E9BF54-6C73-42BE-90A2-51DBBA60CC6C}"/>
              </a:ext>
            </a:extLst>
          </p:cNvPr>
          <p:cNvSpPr txBox="1"/>
          <p:nvPr/>
        </p:nvSpPr>
        <p:spPr>
          <a:xfrm>
            <a:off x="7974417" y="838306"/>
            <a:ext cx="4217583" cy="51297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Lucida Sans" panose="020B0602030504020204" pitchFamily="34" charset="0"/>
              </a:rPr>
              <a:t>How can we find these life forms?</a:t>
            </a:r>
          </a:p>
          <a:p>
            <a:pPr algn="ctr"/>
            <a:endParaRPr lang="en-US" sz="2800" dirty="0">
              <a:latin typeface="Lucida Sans" panose="020B0602030504020204" pitchFamily="34" charset="0"/>
            </a:endParaRPr>
          </a:p>
          <a:p>
            <a:pPr algn="ctr"/>
            <a:endParaRPr lang="en-US" sz="2800" dirty="0">
              <a:latin typeface="Lucida Sans" panose="020B0602030504020204" pitchFamily="34" charset="0"/>
            </a:endParaRPr>
          </a:p>
          <a:p>
            <a:pPr algn="ctr"/>
            <a:endParaRPr lang="en-US" sz="2800" dirty="0">
              <a:latin typeface="Lucida Sans" panose="020B0602030504020204" pitchFamily="34" charset="0"/>
            </a:endParaRPr>
          </a:p>
          <a:p>
            <a:pPr algn="ctr"/>
            <a:endParaRPr lang="en-US" sz="2800" dirty="0">
              <a:latin typeface="Lucida Sans" panose="020B0602030504020204" pitchFamily="34" charset="0"/>
            </a:endParaRPr>
          </a:p>
          <a:p>
            <a:pPr algn="ctr">
              <a:lnSpc>
                <a:spcPct val="250000"/>
              </a:lnSpc>
            </a:pPr>
            <a:endParaRPr lang="en-US" sz="2800" dirty="0">
              <a:latin typeface="Lucida Sans" panose="020B0602030504020204" pitchFamily="34" charset="0"/>
            </a:endParaRPr>
          </a:p>
          <a:p>
            <a:pPr algn="ctr"/>
            <a:endParaRPr lang="en-US" sz="2800" dirty="0">
              <a:latin typeface="Lucida Sans" panose="020B0602030504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US" sz="2800" dirty="0">
                <a:latin typeface="Lucida Sans" panose="020B0602030504020204" pitchFamily="34" charset="0"/>
              </a:rPr>
              <a:t>Biosignatures produce false positives</a:t>
            </a:r>
          </a:p>
        </p:txBody>
      </p:sp>
      <p:pic>
        <p:nvPicPr>
          <p:cNvPr id="8" name="Picture 7" descr="Fireworks in the sky&#10;&#10;Description generated with high confidence">
            <a:extLst>
              <a:ext uri="{FF2B5EF4-FFF2-40B4-BE49-F238E27FC236}">
                <a16:creationId xmlns:a16="http://schemas.microsoft.com/office/drawing/2014/main" id="{DBF4D9BC-8027-45CA-8982-CB9DC9B425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202044" y="1786270"/>
            <a:ext cx="3762329" cy="29144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48BDD1-1CF4-4F80-AD8D-07D8A5F7CBC1}"/>
              </a:ext>
            </a:extLst>
          </p:cNvPr>
          <p:cNvSpPr txBox="1"/>
          <p:nvPr/>
        </p:nvSpPr>
        <p:spPr>
          <a:xfrm>
            <a:off x="3987208" y="842683"/>
            <a:ext cx="3987209" cy="5124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Lucida Sans" panose="020B0602030504020204" pitchFamily="34" charset="0"/>
              </a:rPr>
              <a:t>How do these life forms survive? </a:t>
            </a:r>
          </a:p>
          <a:p>
            <a:pPr algn="ctr"/>
            <a:endParaRPr lang="en-US" sz="2800" dirty="0">
              <a:latin typeface="Lucida Sans" panose="020B0602030504020204" pitchFamily="34" charset="0"/>
            </a:endParaRPr>
          </a:p>
          <a:p>
            <a:pPr algn="ctr"/>
            <a:endParaRPr lang="en-US" sz="2800" dirty="0">
              <a:latin typeface="Lucida Sans" panose="020B0602030504020204" pitchFamily="34" charset="0"/>
            </a:endParaRPr>
          </a:p>
          <a:p>
            <a:pPr algn="ctr"/>
            <a:endParaRPr lang="en-US" sz="2800" dirty="0">
              <a:latin typeface="Lucida Sans" panose="020B0602030504020204" pitchFamily="34" charset="0"/>
            </a:endParaRPr>
          </a:p>
          <a:p>
            <a:pPr algn="ctr"/>
            <a:endParaRPr lang="en-US" sz="2800" dirty="0">
              <a:latin typeface="Lucida Sans" panose="020B0602030504020204" pitchFamily="34" charset="0"/>
            </a:endParaRPr>
          </a:p>
          <a:p>
            <a:pPr algn="ctr">
              <a:lnSpc>
                <a:spcPct val="250000"/>
              </a:lnSpc>
            </a:pPr>
            <a:endParaRPr lang="en-US" sz="2800" dirty="0">
              <a:latin typeface="Lucida Sans" panose="020B0602030504020204" pitchFamily="34" charset="0"/>
            </a:endParaRPr>
          </a:p>
          <a:p>
            <a:pPr algn="ctr"/>
            <a:endParaRPr lang="en-US" sz="2800" dirty="0">
              <a:latin typeface="Lucida Sans" panose="020B0602030504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US" sz="2800" dirty="0">
                <a:latin typeface="Lucida Sans" panose="020B0602030504020204" pitchFamily="34" charset="0"/>
              </a:rPr>
              <a:t>Analyze metabolic pathways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E16873-6D55-422E-A4A9-B8C1CABD4155}"/>
              </a:ext>
            </a:extLst>
          </p:cNvPr>
          <p:cNvSpPr txBox="1"/>
          <p:nvPr/>
        </p:nvSpPr>
        <p:spPr>
          <a:xfrm>
            <a:off x="3683279" y="4413710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0"/>
              </a:rPr>
              <a:t>14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7453DB-965B-4685-8843-CFD4B32064D4}"/>
              </a:ext>
            </a:extLst>
          </p:cNvPr>
          <p:cNvSpPr txBox="1"/>
          <p:nvPr/>
        </p:nvSpPr>
        <p:spPr>
          <a:xfrm>
            <a:off x="7670488" y="4423745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0"/>
              </a:rPr>
              <a:t>15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773BE7-E8BB-44A8-AF42-9FE74CE4385D}"/>
              </a:ext>
            </a:extLst>
          </p:cNvPr>
          <p:cNvSpPr txBox="1"/>
          <p:nvPr/>
        </p:nvSpPr>
        <p:spPr>
          <a:xfrm>
            <a:off x="11888071" y="4413709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399564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21EF5-57D7-4365-A665-DAA15D0A8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16" y="10048"/>
            <a:ext cx="12057184" cy="806433"/>
          </a:xfrm>
        </p:spPr>
        <p:txBody>
          <a:bodyPr/>
          <a:lstStyle/>
          <a:p>
            <a:r>
              <a:rPr lang="en-U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Lucida Sans" panose="020B0602030504020204" pitchFamily="34" charset="0"/>
              </a:rPr>
              <a:t>Acknowledgements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71D48-0B91-457D-B1E9-F422B785D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816" y="764784"/>
            <a:ext cx="4968812" cy="4859079"/>
          </a:xfrm>
          <a:ln>
            <a:noFill/>
          </a:ln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Lucida Sans" panose="020B0602030504020204" pitchFamily="34" charset="0"/>
              </a:rPr>
              <a:t>Dr. Damien Finn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Lucida Sans" panose="020B0602030504020204" pitchFamily="34" charset="0"/>
              </a:rPr>
              <a:t>Donald Glaser 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Lucida Sans" panose="020B0602030504020204" pitchFamily="34" charset="0"/>
              </a:rPr>
              <a:t>Cadillo Lab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Lucida Sans" panose="020B0602030504020204" pitchFamily="34" charset="0"/>
              </a:rPr>
              <a:t>Dr. Hilary Hartnett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Lucida Sans" panose="020B0602030504020204" pitchFamily="34" charset="0"/>
              </a:rPr>
              <a:t>Desiree Crawl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Lucida Sans" panose="020B0602030504020204" pitchFamily="34" charset="0"/>
              </a:rPr>
              <a:t>Dr. Thomas Sharp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Lucida Sans" panose="020B0602030504020204" pitchFamily="34" charset="0"/>
              </a:rPr>
              <a:t>ASU NASA Space Grant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Lucida Sans" panose="020B0602030504020204" pitchFamily="34" charset="0"/>
              </a:rPr>
              <a:t>Matt Camargo</a:t>
            </a:r>
          </a:p>
        </p:txBody>
      </p:sp>
      <p:pic>
        <p:nvPicPr>
          <p:cNvPr id="5" name="Picture 4" descr="A person wearing a uniform&#10;&#10;Description generated with very high confidence">
            <a:extLst>
              <a:ext uri="{FF2B5EF4-FFF2-40B4-BE49-F238E27FC236}">
                <a16:creationId xmlns:a16="http://schemas.microsoft.com/office/drawing/2014/main" id="{38EDE1DB-6BFE-40F8-BEE9-4B140F70D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628" y="1139089"/>
            <a:ext cx="6634198" cy="4484774"/>
          </a:xfrm>
          <a:prstGeom prst="ellipse">
            <a:avLst/>
          </a:prstGeom>
          <a:ln w="190500" cap="rnd">
            <a:solidFill>
              <a:schemeClr val="bg2">
                <a:lumMod val="50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1C0083-FD9F-4749-B103-5B6D5FA1B05B}"/>
              </a:ext>
            </a:extLst>
          </p:cNvPr>
          <p:cNvSpPr txBox="1"/>
          <p:nvPr/>
        </p:nvSpPr>
        <p:spPr>
          <a:xfrm>
            <a:off x="11357594" y="4431669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822394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2420</TotalTime>
  <Words>527</Words>
  <Application>Microsoft Office PowerPoint</Application>
  <PresentationFormat>Widescreen</PresentationFormat>
  <Paragraphs>122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Lucida Sans</vt:lpstr>
      <vt:lpstr>Office Theme</vt:lpstr>
      <vt:lpstr>Atacama Desert as a Model for Hyper-arid Exoplanets</vt:lpstr>
      <vt:lpstr>Introduction - Goals</vt:lpstr>
      <vt:lpstr>Background – Why the Atacama?</vt:lpstr>
      <vt:lpstr>Methods – Soil Collection &amp; Analysis</vt:lpstr>
      <vt:lpstr>Methods – Isolates </vt:lpstr>
      <vt:lpstr>Results &amp; Discussion – Isolate Traits </vt:lpstr>
      <vt:lpstr>Results – Biological Identity </vt:lpstr>
      <vt:lpstr>Conclusion – Next Steps</vt:lpstr>
      <vt:lpstr>Acknowledgements </vt:lpstr>
      <vt:lpstr>PowerPoint Presentation</vt:lpstr>
      <vt:lpstr>Image 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 Drew</dc:creator>
  <cp:lastModifiedBy>Alexa Drew</cp:lastModifiedBy>
  <cp:revision>104</cp:revision>
  <dcterms:created xsi:type="dcterms:W3CDTF">2018-03-25T22:36:19Z</dcterms:created>
  <dcterms:modified xsi:type="dcterms:W3CDTF">2018-03-30T01:21:57Z</dcterms:modified>
</cp:coreProperties>
</file>